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71" r:id="rId2"/>
    <p:sldId id="272" r:id="rId3"/>
    <p:sldId id="274" r:id="rId4"/>
    <p:sldId id="273" r:id="rId5"/>
    <p:sldId id="275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8" r:id="rId25"/>
    <p:sldId id="294" r:id="rId26"/>
    <p:sldId id="295" r:id="rId27"/>
    <p:sldId id="296" r:id="rId28"/>
    <p:sldId id="297" r:id="rId2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831" autoAdjust="0"/>
    <p:restoredTop sz="94825" autoAdjust="0"/>
  </p:normalViewPr>
  <p:slideViewPr>
    <p:cSldViewPr>
      <p:cViewPr>
        <p:scale>
          <a:sx n="50" d="100"/>
          <a:sy n="50" d="100"/>
        </p:scale>
        <p:origin x="-1920" y="-1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58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0A425-A733-41FD-A1D8-C4137B28C9E2}" type="datetimeFigureOut">
              <a:rPr lang="pt-PT" smtClean="0"/>
              <a:pPr/>
              <a:t>31-05-2011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F065B-7617-4BE5-8E03-59F7B4E1943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556019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D8F46-7BA9-4E3D-9453-BE1C935E9A82}" type="datetimeFigureOut">
              <a:rPr lang="pt-PT" smtClean="0"/>
              <a:pPr/>
              <a:t>31-05-2011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318EB-C9F4-42A3-8954-D988CE2BB02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303266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b="0" kern="1200" dirty="0" smtClean="0">
                <a:solidFill>
                  <a:schemeClr val="tx1"/>
                </a:solidFill>
                <a:latin typeface="Book Antiqua" pitchFamily="18" charset="0"/>
                <a:ea typeface="+mn-ea"/>
                <a:cs typeface="+mn-cs"/>
              </a:rPr>
              <a:t>Neste slide não coloquei o texto tão</a:t>
            </a:r>
            <a:r>
              <a:rPr lang="pt-PT" sz="1200" b="0" kern="1200" baseline="0" dirty="0" smtClean="0">
                <a:solidFill>
                  <a:schemeClr val="tx1"/>
                </a:solidFill>
                <a:latin typeface="Book Antiqua" pitchFamily="18" charset="0"/>
                <a:ea typeface="+mn-ea"/>
                <a:cs typeface="+mn-cs"/>
              </a:rPr>
              <a:t> grande por serem nomes… Mudem se quiserem.</a:t>
            </a:r>
          </a:p>
          <a:p>
            <a:r>
              <a:rPr lang="pt-PT" sz="1200" b="0" kern="1200" baseline="0" dirty="0" smtClean="0">
                <a:solidFill>
                  <a:schemeClr val="tx1"/>
                </a:solidFill>
                <a:latin typeface="Book Antiqua" pitchFamily="18" charset="0"/>
                <a:ea typeface="+mn-ea"/>
                <a:cs typeface="+mn-cs"/>
              </a:rPr>
              <a:t>Nos restantes slides, quando comecei a ver o tamanho das letras..optei por colocar os títulos a 38 e o textos a 26..senão acho que fica muito feio e grande e há coisas que não cabem… Já sabem…se não gostam mudem…</a:t>
            </a:r>
            <a:br>
              <a:rPr lang="pt-PT" sz="1200" b="0" kern="1200" baseline="0" dirty="0" smtClean="0">
                <a:solidFill>
                  <a:schemeClr val="tx1"/>
                </a:solidFill>
                <a:latin typeface="Book Antiqua" pitchFamily="18" charset="0"/>
                <a:ea typeface="+mn-ea"/>
                <a:cs typeface="+mn-cs"/>
              </a:rPr>
            </a:br>
            <a:r>
              <a:rPr lang="pt-PT" sz="1200" b="0" kern="1200" baseline="0" dirty="0" smtClean="0">
                <a:solidFill>
                  <a:schemeClr val="tx1"/>
                </a:solidFill>
                <a:latin typeface="Book Antiqua" pitchFamily="18" charset="0"/>
                <a:ea typeface="+mn-ea"/>
                <a:cs typeface="+mn-cs"/>
              </a:rPr>
              <a:t>Agora cada um altera/corrige/anima a sua parte</a:t>
            </a:r>
            <a:endParaRPr lang="pt-PT" b="0" dirty="0">
              <a:latin typeface="Book Antiqua" pitchFamily="18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1AA38-FB44-4A9A-97D6-8BAB0DC869A3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Princípio</a:t>
            </a:r>
            <a:r>
              <a:rPr lang="pt-PT" baseline="0" dirty="0" smtClean="0"/>
              <a:t> relacionado com o pressuposto da capacidade limitada de processamento.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318EB-C9F4-42A3-8954-D988CE2BB021}" type="slidenum">
              <a:rPr lang="pt-PT" smtClean="0"/>
              <a:pPr/>
              <a:t>16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318EB-C9F4-42A3-8954-D988CE2BB021}" type="slidenum">
              <a:rPr lang="pt-PT" smtClean="0"/>
              <a:pPr/>
              <a:t>20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318EB-C9F4-42A3-8954-D988CE2BB021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5463D36-F628-49E0-A098-5C507135DBED}" type="slidenum">
              <a:rPr lang="pt-PT"/>
              <a:pPr/>
              <a:t>6</a:t>
            </a:fld>
            <a:endParaRPr lang="pt-PT"/>
          </a:p>
        </p:txBody>
      </p:sp>
      <p:sp>
        <p:nvSpPr>
          <p:cNvPr id="133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C51D69E-AB15-497A-B062-6439AA960B30}" type="slidenum">
              <a:rPr lang="pt-PT"/>
              <a:pPr/>
              <a:t>7</a:t>
            </a:fld>
            <a:endParaRPr lang="pt-PT"/>
          </a:p>
        </p:txBody>
      </p:sp>
      <p:sp>
        <p:nvSpPr>
          <p:cNvPr id="14337" name="Rectangle 1025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1026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423D807-7918-4B39-B511-6A943E04CDDB}" type="slidenum">
              <a:rPr lang="pt-PT"/>
              <a:pPr/>
              <a:t>8</a:t>
            </a:fld>
            <a:endParaRPr lang="pt-PT"/>
          </a:p>
        </p:txBody>
      </p:sp>
      <p:sp>
        <p:nvSpPr>
          <p:cNvPr id="153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8D7054-1003-4485-BC75-66ABB3841694}" type="slidenum">
              <a:rPr lang="pt-PT"/>
              <a:pPr/>
              <a:t>9</a:t>
            </a:fld>
            <a:endParaRPr lang="pt-PT"/>
          </a:p>
        </p:txBody>
      </p:sp>
      <p:sp>
        <p:nvSpPr>
          <p:cNvPr id="16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B66248B-3252-4CF5-B3A1-B26377820771}" type="slidenum">
              <a:rPr lang="pt-PT"/>
              <a:pPr/>
              <a:t>10</a:t>
            </a:fld>
            <a:endParaRPr lang="pt-PT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1DA53DD-D4CB-46D1-B358-8FDE730D2AF7}" type="slidenum">
              <a:rPr lang="pt-PT"/>
              <a:pPr/>
              <a:t>11</a:t>
            </a:fld>
            <a:endParaRPr lang="pt-PT"/>
          </a:p>
        </p:txBody>
      </p:sp>
      <p:sp>
        <p:nvSpPr>
          <p:cNvPr id="71682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17122DF-FE00-4806-B13F-4A52E8DF475F}" type="slidenum">
              <a:rPr lang="pt-PT"/>
              <a:pPr/>
              <a:t>12</a:t>
            </a:fld>
            <a:endParaRPr lang="pt-PT"/>
          </a:p>
        </p:txBody>
      </p:sp>
      <p:sp>
        <p:nvSpPr>
          <p:cNvPr id="7987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716DE-C1B0-4DAF-AF3C-844623FBF8A8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0C47B-D4CF-41AF-AF34-5A4ADA72F750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61B85-8F6C-4486-B8FE-BF9BD801B837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D68D7-452A-4C63-99DF-AB8B297458C2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8CA6-5C56-4D31-9DC5-A15CD18C234F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7194-54B1-4EAE-A9BB-8FD21987E9ED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2EE7-6010-40CC-A85B-E795031B5E56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F102D-9D41-430E-8677-CAA0B4F0C9C5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F271-D20C-45C9-BB19-5FB43226B5FD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183B5-03D7-47A1-86C0-A9777AB14F47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1B75B-D295-4920-A2D1-1194EDF14A4A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Clique para editar o estilo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E83A4-6BA9-4956-A484-63D88854199E}" type="datetime1">
              <a:rPr lang="pt-PT" smtClean="0"/>
              <a:pPr/>
              <a:t>31-05-2011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CE63A-66C0-4003-A1BB-090BEE117B43}" type="slidenum">
              <a:rPr lang="pt-PT" smtClean="0"/>
              <a:pPr/>
              <a:t>‹nº›</a:t>
            </a:fld>
            <a:endParaRPr lang="pt-PT"/>
          </a:p>
        </p:txBody>
      </p:sp>
      <p:cxnSp>
        <p:nvCxnSpPr>
          <p:cNvPr id="7" name="Conexão recta 6"/>
          <p:cNvCxnSpPr/>
          <p:nvPr userDrawn="1"/>
        </p:nvCxnSpPr>
        <p:spPr>
          <a:xfrm>
            <a:off x="467544" y="1196752"/>
            <a:ext cx="8208912" cy="0"/>
          </a:xfrm>
          <a:prstGeom prst="line">
            <a:avLst/>
          </a:prstGeom>
          <a:ln w="19050" cap="sq">
            <a:solidFill>
              <a:schemeClr val="tx2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upo 8"/>
          <p:cNvGrpSpPr/>
          <p:nvPr userDrawn="1"/>
        </p:nvGrpSpPr>
        <p:grpSpPr>
          <a:xfrm>
            <a:off x="1" y="0"/>
            <a:ext cx="251519" cy="6858000"/>
            <a:chOff x="0" y="0"/>
            <a:chExt cx="323935" cy="6858000"/>
          </a:xfrm>
        </p:grpSpPr>
        <p:sp>
          <p:nvSpPr>
            <p:cNvPr id="9" name="Rectângulo 8"/>
            <p:cNvSpPr/>
            <p:nvPr/>
          </p:nvSpPr>
          <p:spPr>
            <a:xfrm>
              <a:off x="0" y="0"/>
              <a:ext cx="323528" cy="22768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0" name="Rectângulo 9"/>
            <p:cNvSpPr/>
            <p:nvPr/>
          </p:nvSpPr>
          <p:spPr>
            <a:xfrm>
              <a:off x="0" y="2276872"/>
              <a:ext cx="323528" cy="227687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1" name="Rectângulo 10"/>
            <p:cNvSpPr/>
            <p:nvPr/>
          </p:nvSpPr>
          <p:spPr>
            <a:xfrm>
              <a:off x="407" y="4545022"/>
              <a:ext cx="323528" cy="23129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hf hd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Margarida\Documents\Mestrado3\Comunica&#231;&#227;o%20Educacional\apresenta&#231;&#227;o\images\how%20bike%20pump%20works%20movie.wm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Margarida\Documents\Mestrado3\Comunica&#231;&#227;o%20Educacional\apresenta&#231;&#227;o\images\Ar%20quente%20com%20som.wmv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Margarida\Documents\Mestrado3\Comunica&#231;&#227;o%20Educacional\apresenta&#231;&#227;o\images\Ar%20quente.wm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1907704" y="4437112"/>
            <a:ext cx="360040" cy="432048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3528" y="1562022"/>
            <a:ext cx="5343600" cy="498826"/>
          </a:xfrm>
        </p:spPr>
        <p:txBody>
          <a:bodyPr>
            <a:noAutofit/>
          </a:bodyPr>
          <a:lstStyle/>
          <a:p>
            <a:r>
              <a:rPr lang="pt-PT" sz="3200" dirty="0" err="1" smtClean="0">
                <a:latin typeface="Book Antiqua" pitchFamily="18" charset="0"/>
              </a:rPr>
              <a:t>Learning</a:t>
            </a:r>
            <a:r>
              <a:rPr lang="pt-PT" sz="3200" dirty="0" smtClean="0">
                <a:latin typeface="Book Antiqua" pitchFamily="18" charset="0"/>
              </a:rPr>
              <a:t> </a:t>
            </a:r>
            <a:r>
              <a:rPr lang="pt-PT" sz="3200" dirty="0" err="1" smtClean="0">
                <a:latin typeface="Book Antiqua" pitchFamily="18" charset="0"/>
              </a:rPr>
              <a:t>and</a:t>
            </a:r>
            <a:r>
              <a:rPr lang="pt-PT" sz="3200" dirty="0" smtClean="0">
                <a:latin typeface="Book Antiqua" pitchFamily="18" charset="0"/>
              </a:rPr>
              <a:t> </a:t>
            </a:r>
            <a:r>
              <a:rPr lang="pt-PT" sz="3200" dirty="0" err="1" smtClean="0">
                <a:latin typeface="Book Antiqua" pitchFamily="18" charset="0"/>
              </a:rPr>
              <a:t>Instruction</a:t>
            </a:r>
            <a:endParaRPr lang="pt-PT" sz="3200" dirty="0">
              <a:latin typeface="Book Antiqua" pitchFamily="18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3528" y="2276872"/>
            <a:ext cx="7056784" cy="936104"/>
          </a:xfrm>
        </p:spPr>
        <p:txBody>
          <a:bodyPr>
            <a:noAutofit/>
          </a:bodyPr>
          <a:lstStyle/>
          <a:p>
            <a:pPr algn="l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A promessa da aprendizagem multimédia: utilização dos mesmos métodos de design educativo nos diferentes media </a:t>
            </a:r>
            <a:endParaRPr lang="pt-PT" sz="1600" b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36545" name="Picture 1" descr="C:\Users\Sylvester\Desktop\logo_u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5373216"/>
            <a:ext cx="2520280" cy="682576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323528" y="6381328"/>
            <a:ext cx="54457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Docentes: </a:t>
            </a:r>
            <a:r>
              <a:rPr lang="pt-PT" sz="14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António </a:t>
            </a:r>
            <a:r>
              <a:rPr lang="pt-PT" sz="1400" dirty="0" err="1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Quintas-Mendes</a:t>
            </a:r>
            <a:r>
              <a:rPr lang="pt-PT" sz="14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; Daniela </a:t>
            </a:r>
            <a:r>
              <a:rPr lang="pt-PT" sz="1400" dirty="0" err="1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Melaré</a:t>
            </a:r>
            <a:r>
              <a:rPr lang="pt-PT" sz="14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Vieira Barros</a:t>
            </a:r>
            <a:endParaRPr lang="pt-PT" sz="1400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6" name="Rectângulo 5"/>
          <p:cNvSpPr/>
          <p:nvPr/>
        </p:nvSpPr>
        <p:spPr>
          <a:xfrm>
            <a:off x="251520" y="44624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36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Congresso </a:t>
            </a:r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Virtual</a:t>
            </a:r>
          </a:p>
          <a:p>
            <a:pPr algn="ctr"/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pt-PT" sz="30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"Comunicação e </a:t>
            </a:r>
            <a:r>
              <a:rPr lang="pt-PT" sz="3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Aprendizagem Multimédia</a:t>
            </a:r>
            <a:r>
              <a:rPr lang="pt-PT" sz="3000" b="1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"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11560" y="422108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Grupo 3:</a:t>
            </a:r>
            <a:endParaRPr lang="pt-PT" sz="2000" dirty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2098296" y="4672881"/>
            <a:ext cx="1537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Sónia Santos </a:t>
            </a:r>
            <a:endParaRPr lang="pt-PT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2031937" y="5032921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Telma Mendonça</a:t>
            </a:r>
            <a:endParaRPr lang="pt-PT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2070663" y="4312841"/>
            <a:ext cx="2092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Margarida Correia</a:t>
            </a:r>
            <a:endParaRPr lang="pt-PT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5" name="Rectângulo 14"/>
          <p:cNvSpPr/>
          <p:nvPr/>
        </p:nvSpPr>
        <p:spPr>
          <a:xfrm>
            <a:off x="2095128" y="3952801"/>
            <a:ext cx="1710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Jorge Lousada </a:t>
            </a:r>
            <a:endParaRPr lang="pt-PT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6" name="Rectângulo 15"/>
          <p:cNvSpPr/>
          <p:nvPr/>
        </p:nvSpPr>
        <p:spPr>
          <a:xfrm>
            <a:off x="2095128" y="3645024"/>
            <a:ext cx="1702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Daniela Santos</a:t>
            </a:r>
            <a:endParaRPr lang="pt-PT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323528" y="6093296"/>
            <a:ext cx="6149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Comunicação Educacional | 1º Semestre | 2ª Actividade | 1 a 6 de Junho</a:t>
            </a:r>
            <a:endParaRPr lang="pt-PT" sz="1400" b="1" dirty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6" name="Picture 2" descr="C:\Users\Sylvester\Dropbox\CE-Grupo3\Imagens_Sugestao\mayer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9714" y="2204864"/>
            <a:ext cx="142875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ectângulo 18"/>
          <p:cNvSpPr/>
          <p:nvPr/>
        </p:nvSpPr>
        <p:spPr>
          <a:xfrm>
            <a:off x="5148064" y="2996952"/>
            <a:ext cx="2012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err="1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Richard</a:t>
            </a:r>
            <a:r>
              <a:rPr lang="pt-PT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 E. Mayer</a:t>
            </a:r>
            <a:endParaRPr lang="pt-PT" dirty="0"/>
          </a:p>
        </p:txBody>
      </p:sp>
      <p:sp>
        <p:nvSpPr>
          <p:cNvPr id="20" name="Marcador de Posição do Número do Diapositivo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bg1"/>
                </a:solidFill>
              </a:rPr>
              <a:pPr/>
              <a:t>1</a:t>
            </a:fld>
            <a:endParaRPr lang="pt-P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36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 build="p"/>
      <p:bldP spid="5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23888" y="-76200"/>
            <a:ext cx="8748712" cy="13287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A conversão, construção e conexão das representações visuais e verbais </a:t>
            </a:r>
            <a:r>
              <a:rPr lang="pt-PT" sz="2600">
                <a:solidFill>
                  <a:srgbClr val="FF9900"/>
                </a:solidFill>
                <a:latin typeface="Book Antiqua" pitchFamily="18" charset="0"/>
              </a:rPr>
              <a:t>ocorrem mentalmente</a:t>
            </a: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através dos processos de: 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fld id="{FCAA6B94-746F-4A8A-A500-B1F83718A574}" type="slidenum"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t>10</a:t>
            </a:fld>
            <a:endParaRPr lang="pt-PT">
              <a:solidFill>
                <a:srgbClr val="E46C0A"/>
              </a:solidFill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Comunicação Educacional</a:t>
            </a: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457200" y="4495800"/>
            <a:ext cx="8229600" cy="1676400"/>
          </a:xfrm>
          <a:prstGeom prst="roundRect">
            <a:avLst>
              <a:gd name="adj" fmla="val 16667"/>
            </a:avLst>
          </a:prstGeom>
          <a:solidFill>
            <a:srgbClr val="3399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685800" y="1371600"/>
            <a:ext cx="7620000" cy="9001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400" b="1">
                <a:solidFill>
                  <a:srgbClr val="FF9900"/>
                </a:solidFill>
                <a:latin typeface="Book Antiqua" pitchFamily="18" charset="0"/>
              </a:rPr>
              <a:t>selecção</a:t>
            </a: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- conversão de algumas palavras em representações verbais;</a:t>
            </a: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685800" y="2438400"/>
            <a:ext cx="7620000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400" b="1">
                <a:solidFill>
                  <a:srgbClr val="FF9900"/>
                </a:solidFill>
                <a:latin typeface="Book Antiqua" pitchFamily="18" charset="0"/>
              </a:rPr>
              <a:t>organização</a:t>
            </a: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- construção de modelos coerentes do material verbal e visual;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685800" y="3429000"/>
            <a:ext cx="7924800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400" b="1">
                <a:solidFill>
                  <a:srgbClr val="FF9900"/>
                </a:solidFill>
                <a:latin typeface="Book Antiqua" pitchFamily="18" charset="0"/>
              </a:rPr>
              <a:t>integração</a:t>
            </a: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- construção de conexões entre os modelos verbais e pictóricos com os conhecimentos prévios.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685800" y="4495800"/>
            <a:ext cx="7772400" cy="15986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400">
                <a:solidFill>
                  <a:srgbClr val="003366"/>
                </a:solidFill>
                <a:latin typeface="Book Antiqua" pitchFamily="18" charset="0"/>
              </a:rPr>
              <a:t>Depois de uma aprendizagem ter sido construída, o seu resultado é armazenado na memória de longo prazo de uma forma que permite ao aluno usá-lo para resolver novos problemas.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utoUpdateAnimBg="0"/>
      <p:bldP spid="10251" grpId="0" autoUpdateAnimBg="0"/>
      <p:bldP spid="10252" grpId="0" autoUpdateAnimBg="0"/>
      <p:bldP spid="1025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685800" y="152400"/>
            <a:ext cx="76200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600" b="1">
                <a:solidFill>
                  <a:srgbClr val="000000"/>
                </a:solidFill>
                <a:latin typeface="Book Antiqua" pitchFamily="18" charset="0"/>
              </a:rPr>
              <a:t>Métodos de </a:t>
            </a:r>
            <a:r>
              <a:rPr lang="pt-PT" sz="2600" b="1">
                <a:solidFill>
                  <a:srgbClr val="FF9900"/>
                </a:solidFill>
                <a:latin typeface="Book Antiqua" pitchFamily="18" charset="0"/>
              </a:rPr>
              <a:t>design educacional</a:t>
            </a:r>
            <a:r>
              <a:rPr lang="pt-PT" sz="2600" b="1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(com media não interactiva):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fld id="{AB24353B-C0CB-47D9-8058-7C03B5B8850A}" type="slidenum"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t>11</a:t>
            </a:fld>
            <a:endParaRPr lang="pt-PT">
              <a:solidFill>
                <a:srgbClr val="E46C0A"/>
              </a:solidFill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Comunicação Educacional</a:t>
            </a: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685800" y="1447800"/>
            <a:ext cx="7010400" cy="53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conjugação de palavras e de imagens;</a:t>
            </a:r>
          </a:p>
        </p:txBody>
      </p:sp>
      <p:sp>
        <p:nvSpPr>
          <p:cNvPr id="70666" name="Rectangle 10"/>
          <p:cNvSpPr>
            <a:spLocks noChangeArrowheads="1"/>
          </p:cNvSpPr>
          <p:nvPr/>
        </p:nvSpPr>
        <p:spPr bwMode="auto">
          <a:xfrm>
            <a:off x="685800" y="2286000"/>
            <a:ext cx="71628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exclusão das palavras e das imagens que ficam fora de contexto;</a:t>
            </a:r>
          </a:p>
        </p:txBody>
      </p:sp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685800" y="3505200"/>
            <a:ext cx="69342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colocação em proximidade das palavras e das imagens que se correspondem;</a:t>
            </a:r>
          </a:p>
        </p:txBody>
      </p:sp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685800" y="4724400"/>
            <a:ext cx="8078788" cy="5349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palavras expressas em estilo de discurso informal.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autoUpdateAnimBg="0"/>
      <p:bldP spid="70666" grpId="0" autoUpdateAnimBg="0"/>
      <p:bldP spid="70667" grpId="0" autoUpdateAnimBg="0"/>
      <p:bldP spid="7066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0" name="AutoShape 12"/>
          <p:cNvSpPr>
            <a:spLocks noChangeArrowheads="1"/>
          </p:cNvSpPr>
          <p:nvPr/>
        </p:nvSpPr>
        <p:spPr bwMode="auto">
          <a:xfrm>
            <a:off x="685800" y="2667000"/>
            <a:ext cx="7924800" cy="3200400"/>
          </a:xfrm>
          <a:prstGeom prst="roundRect">
            <a:avLst>
              <a:gd name="adj" fmla="val 16667"/>
            </a:avLst>
          </a:prstGeom>
          <a:solidFill>
            <a:srgbClr val="3399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838200" y="457200"/>
            <a:ext cx="7543800" cy="5651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800" b="1">
                <a:solidFill>
                  <a:srgbClr val="000000"/>
                </a:solidFill>
                <a:latin typeface="Book Antiqua" pitchFamily="18" charset="0"/>
              </a:rPr>
              <a:t>Os </a:t>
            </a:r>
            <a:r>
              <a:rPr lang="pt-PT" sz="2800" b="1">
                <a:solidFill>
                  <a:srgbClr val="FF9900"/>
                </a:solidFill>
                <a:latin typeface="Book Antiqua" pitchFamily="18" charset="0"/>
              </a:rPr>
              <a:t>métodos</a:t>
            </a:r>
            <a:r>
              <a:rPr lang="pt-PT" sz="2800" b="1">
                <a:solidFill>
                  <a:srgbClr val="000000"/>
                </a:solidFill>
                <a:latin typeface="Book Antiqua" pitchFamily="18" charset="0"/>
              </a:rPr>
              <a:t> funcionam em toda a media?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fld id="{D44E6754-4157-4BA6-9E35-33870B5F4165}" type="slidenum"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t>12</a:t>
            </a:fld>
            <a:endParaRPr lang="pt-PT">
              <a:solidFill>
                <a:srgbClr val="E46C0A"/>
              </a:solidFill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Comunicação Educacional</a:t>
            </a: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685800" y="1447800"/>
            <a:ext cx="8001000" cy="9318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Nos recursos multimédia, há que considerar se a aprendizagem é influenciada principalmente:</a:t>
            </a:r>
          </a:p>
        </p:txBody>
      </p:sp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1295400" y="2819400"/>
            <a:ext cx="6858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pela qualidade da concepção</a:t>
            </a:r>
            <a:endParaRPr lang="en-GB"/>
          </a:p>
        </p:txBody>
      </p:sp>
      <p:sp>
        <p:nvSpPr>
          <p:cNvPr id="78859" name="Text Box 11"/>
          <p:cNvSpPr txBox="1">
            <a:spLocks noChangeArrowheads="1"/>
          </p:cNvSpPr>
          <p:nvPr/>
        </p:nvSpPr>
        <p:spPr bwMode="auto">
          <a:xfrm>
            <a:off x="-2378075" y="4014788"/>
            <a:ext cx="18415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pt-PT"/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1295400" y="3657600"/>
            <a:ext cx="6858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pelo tipo de media utilizado</a:t>
            </a:r>
            <a:endParaRPr lang="en-GB"/>
          </a:p>
        </p:txBody>
      </p:sp>
      <p:sp>
        <p:nvSpPr>
          <p:cNvPr id="78865" name="Text Box 17"/>
          <p:cNvSpPr txBox="1">
            <a:spLocks noChangeArrowheads="1"/>
          </p:cNvSpPr>
          <p:nvPr/>
        </p:nvSpPr>
        <p:spPr bwMode="auto">
          <a:xfrm>
            <a:off x="1295400" y="4572000"/>
            <a:ext cx="68580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pelo modo como o recurso funciona num determinado equipamento.</a:t>
            </a:r>
            <a:endParaRPr lang="en-GB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7" grpId="0" autoUpdateAnimBg="0"/>
      <p:bldP spid="78858" grpId="0" autoUpdateAnimBg="0"/>
      <p:bldP spid="78862" grpId="0" autoUpdateAnimBg="0"/>
      <p:bldP spid="7886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Princípios 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>
            <a:normAutofit/>
          </a:bodyPr>
          <a:lstStyle/>
          <a:p>
            <a:r>
              <a:rPr lang="pt-PT" sz="28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Quatro princípios que devem estar subjacentes à concepção de um documento multimédia:</a:t>
            </a:r>
          </a:p>
          <a:p>
            <a:endParaRPr lang="pt-PT" sz="1200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 lvl="1"/>
            <a:r>
              <a:rPr lang="pt-PT" sz="26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Princípio multimédia;</a:t>
            </a:r>
          </a:p>
          <a:p>
            <a:pPr lvl="1"/>
            <a:r>
              <a:rPr lang="pt-PT" sz="26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Princípio de coerência;</a:t>
            </a:r>
          </a:p>
          <a:p>
            <a:pPr lvl="1"/>
            <a:r>
              <a:rPr lang="pt-PT" sz="26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Princípio de proximidade espacial;</a:t>
            </a:r>
          </a:p>
          <a:p>
            <a:pPr lvl="1"/>
            <a:r>
              <a:rPr lang="pt-PT" sz="26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Princípio de personalização.</a:t>
            </a:r>
          </a:p>
          <a:p>
            <a:pPr lvl="1"/>
            <a:endParaRPr lang="pt-PT" sz="26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lvl="1">
              <a:buNone/>
            </a:pPr>
            <a:endParaRPr lang="pt-PT" sz="26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" name="Rectângulo arredondado 3"/>
          <p:cNvSpPr/>
          <p:nvPr/>
        </p:nvSpPr>
        <p:spPr>
          <a:xfrm>
            <a:off x="395536" y="4509120"/>
            <a:ext cx="8352928" cy="1512168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6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A validade de cada um destes princípios foi verificada em relação a dois media: o </a:t>
            </a:r>
            <a:r>
              <a:rPr lang="pt-PT" sz="2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livro</a:t>
            </a:r>
            <a:r>
              <a:rPr lang="pt-PT" sz="26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pt-PT" sz="2600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e o </a:t>
            </a:r>
            <a:r>
              <a:rPr lang="pt-PT" sz="2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computador</a:t>
            </a:r>
            <a:r>
              <a:rPr lang="pt-PT" sz="2600" dirty="0" smtClean="0">
                <a:latin typeface="Book Antiqua" pitchFamily="18" charset="0"/>
              </a:rPr>
              <a:t> </a:t>
            </a:r>
            <a:endParaRPr lang="pt-PT" sz="2600" dirty="0">
              <a:latin typeface="Book Antiqua" pitchFamily="18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13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Multimédia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435280" cy="1368152"/>
          </a:xfrm>
        </p:spPr>
        <p:txBody>
          <a:bodyPr>
            <a:noAutofit/>
          </a:bodyPr>
          <a:lstStyle/>
          <a:p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Os alunos aprendem melhor a partir de </a:t>
            </a:r>
            <a:r>
              <a:rPr lang="pt-PT" sz="2600" b="0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documentos com palavras e imagens</a:t>
            </a:r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do que a partir de documentos só com palavras.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half" idx="2"/>
          </p:nvPr>
        </p:nvSpPr>
        <p:spPr>
          <a:xfrm>
            <a:off x="457200" y="2892078"/>
            <a:ext cx="4040188" cy="3417242"/>
          </a:xfrm>
        </p:spPr>
        <p:txBody>
          <a:bodyPr/>
          <a:lstStyle/>
          <a:p>
            <a:pPr algn="ctr">
              <a:buNone/>
            </a:pPr>
            <a:r>
              <a:rPr lang="pt-PT" sz="2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Texto + Imagens</a:t>
            </a:r>
          </a:p>
          <a:p>
            <a:endParaRPr lang="pt-PT" dirty="0"/>
          </a:p>
        </p:txBody>
      </p:sp>
      <p:sp>
        <p:nvSpPr>
          <p:cNvPr id="7" name="Marcador de Posição de Conteúdo 6"/>
          <p:cNvSpPr>
            <a:spLocks noGrp="1"/>
          </p:cNvSpPr>
          <p:nvPr>
            <p:ph sz="quarter" idx="4"/>
          </p:nvPr>
        </p:nvSpPr>
        <p:spPr>
          <a:xfrm>
            <a:off x="4645025" y="2924944"/>
            <a:ext cx="4041775" cy="34172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PT" sz="2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Narração + Animação</a:t>
            </a:r>
          </a:p>
          <a:p>
            <a:endParaRPr lang="pt-PT" sz="2800" dirty="0">
              <a:latin typeface="Book Antiqua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t="15120" r="-1213" b="5855"/>
          <a:stretch>
            <a:fillRect/>
          </a:stretch>
        </p:blipFill>
        <p:spPr bwMode="auto">
          <a:xfrm>
            <a:off x="1064924" y="3666406"/>
            <a:ext cx="285900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3349" y="3554666"/>
            <a:ext cx="3293067" cy="246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how bike pump works movi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96136" y="3879304"/>
            <a:ext cx="1728192" cy="1133872"/>
          </a:xfrm>
          <a:prstGeom prst="rect">
            <a:avLst/>
          </a:prstGeom>
        </p:spPr>
      </p:pic>
      <p:sp>
        <p:nvSpPr>
          <p:cNvPr id="13" name="Marcador de Posição do Número do Diapositivo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14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5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5" grpId="0" build="p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Multimédia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896544"/>
          </a:xfrm>
        </p:spPr>
        <p:txBody>
          <a:bodyPr>
            <a:normAutofit/>
          </a:bodyPr>
          <a:lstStyle/>
          <a:p>
            <a:r>
              <a:rPr lang="pt-PT" sz="26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De acordo com a teoria cognitiva da aprendizagem multimédia            pressuposto do canal duplo</a:t>
            </a:r>
          </a:p>
          <a:p>
            <a:endParaRPr lang="pt-PT" sz="2600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pt-PT" sz="2600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pt-PT" sz="2600" dirty="0" smtClean="0">
              <a:latin typeface="Book Antiqua" pitchFamily="18" charset="0"/>
            </a:endParaRPr>
          </a:p>
          <a:p>
            <a:endParaRPr lang="pt-PT" sz="2600" dirty="0" smtClean="0">
              <a:latin typeface="Book Antiqua" pitchFamily="18" charset="0"/>
            </a:endParaRPr>
          </a:p>
          <a:p>
            <a:endParaRPr lang="pt-PT" sz="2600" dirty="0">
              <a:latin typeface="Book Antiqua" pitchFamily="18" charset="0"/>
            </a:endParaRPr>
          </a:p>
        </p:txBody>
      </p:sp>
      <p:sp>
        <p:nvSpPr>
          <p:cNvPr id="4" name="Rectângulo arredondado 3"/>
          <p:cNvSpPr/>
          <p:nvPr/>
        </p:nvSpPr>
        <p:spPr>
          <a:xfrm>
            <a:off x="3707904" y="2996952"/>
            <a:ext cx="5112568" cy="2808312"/>
          </a:xfrm>
          <a:prstGeom prst="roundRect">
            <a:avLst/>
          </a:prstGeom>
          <a:noFill/>
          <a:ln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None/>
            </a:pPr>
            <a:r>
              <a:rPr lang="pt-PT" sz="2400" dirty="0" smtClean="0">
                <a:solidFill>
                  <a:schemeClr val="tx1"/>
                </a:solidFill>
                <a:latin typeface="Book Antiqua" pitchFamily="18" charset="0"/>
              </a:rPr>
              <a:t>Maior probabilidade de utilização dos dois canais:</a:t>
            </a:r>
          </a:p>
          <a:p>
            <a:pPr>
              <a:buNone/>
            </a:pPr>
            <a:endParaRPr lang="pt-PT" sz="2400" dirty="0">
              <a:solidFill>
                <a:schemeClr val="tx1"/>
              </a:solidFill>
              <a:latin typeface="Book Antiqua" pitchFamily="18" charset="0"/>
            </a:endParaRPr>
          </a:p>
          <a:p>
            <a:pPr marL="269875" indent="-269875">
              <a:buFont typeface="Wingdings" pitchFamily="2" charset="2"/>
              <a:buChar char="§"/>
            </a:pPr>
            <a:r>
              <a:rPr lang="pt-PT" sz="2400" dirty="0" smtClean="0">
                <a:solidFill>
                  <a:schemeClr val="tx1"/>
                </a:solidFill>
                <a:latin typeface="Book Antiqua" pitchFamily="18" charset="0"/>
              </a:rPr>
              <a:t>Auditivo / Verbal </a:t>
            </a:r>
          </a:p>
          <a:p>
            <a:pPr>
              <a:buFont typeface="Wingdings" pitchFamily="2" charset="2"/>
              <a:buChar char="§"/>
            </a:pPr>
            <a:endParaRPr lang="pt-PT" sz="2400" dirty="0">
              <a:solidFill>
                <a:schemeClr val="tx1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§"/>
            </a:pPr>
            <a:endParaRPr lang="pt-PT" sz="2400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 marL="269875" indent="-269875">
              <a:buFont typeface="Wingdings" pitchFamily="2" charset="2"/>
              <a:buChar char="§"/>
            </a:pPr>
            <a:r>
              <a:rPr lang="pt-PT" sz="2400" dirty="0" smtClean="0">
                <a:solidFill>
                  <a:schemeClr val="tx1"/>
                </a:solidFill>
                <a:latin typeface="Book Antiqua" pitchFamily="18" charset="0"/>
              </a:rPr>
              <a:t>Visual / Pictórico</a:t>
            </a:r>
            <a:endParaRPr lang="pt-PT" sz="2400" dirty="0">
              <a:solidFill>
                <a:schemeClr val="tx1"/>
              </a:solidFill>
              <a:latin typeface="Book Antiqua" pitchFamily="18" charset="0"/>
            </a:endParaRPr>
          </a:p>
        </p:txBody>
      </p:sp>
      <p:grpSp>
        <p:nvGrpSpPr>
          <p:cNvPr id="5" name="Grupo 30"/>
          <p:cNvGrpSpPr/>
          <p:nvPr/>
        </p:nvGrpSpPr>
        <p:grpSpPr>
          <a:xfrm>
            <a:off x="539552" y="3861048"/>
            <a:ext cx="3024336" cy="720080"/>
            <a:chOff x="539552" y="3717032"/>
            <a:chExt cx="3024336" cy="720080"/>
          </a:xfrm>
        </p:grpSpPr>
        <p:sp>
          <p:nvSpPr>
            <p:cNvPr id="6" name="Rectângulo arredondado 5"/>
            <p:cNvSpPr/>
            <p:nvPr/>
          </p:nvSpPr>
          <p:spPr>
            <a:xfrm>
              <a:off x="539552" y="3717032"/>
              <a:ext cx="2088232" cy="720080"/>
            </a:xfrm>
            <a:prstGeom prst="roundRect">
              <a:avLst/>
            </a:prstGeom>
            <a:noFill/>
            <a:ln cmpd="thickThin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2400" dirty="0" smtClean="0">
                  <a:solidFill>
                    <a:schemeClr val="tx1"/>
                  </a:solidFill>
                  <a:latin typeface="Book Antiqua" pitchFamily="18" charset="0"/>
                </a:rPr>
                <a:t>Palavras + Imagens</a:t>
              </a:r>
              <a:endParaRPr lang="pt-PT" sz="24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cxnSp>
          <p:nvCxnSpPr>
            <p:cNvPr id="7" name="Conexão recta unidireccional 6"/>
            <p:cNvCxnSpPr/>
            <p:nvPr/>
          </p:nvCxnSpPr>
          <p:spPr>
            <a:xfrm>
              <a:off x="2699792" y="4075484"/>
              <a:ext cx="864096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o 13"/>
          <p:cNvGrpSpPr/>
          <p:nvPr/>
        </p:nvGrpSpPr>
        <p:grpSpPr>
          <a:xfrm>
            <a:off x="6948264" y="3946322"/>
            <a:ext cx="700446" cy="1786934"/>
            <a:chOff x="6948264" y="3946322"/>
            <a:chExt cx="700446" cy="1786934"/>
          </a:xfrm>
        </p:grpSpPr>
        <p:pic>
          <p:nvPicPr>
            <p:cNvPr id="8" name="Imagem 7" descr="eye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8264" y="3946322"/>
              <a:ext cx="700446" cy="706814"/>
            </a:xfrm>
            <a:prstGeom prst="rect">
              <a:avLst/>
            </a:prstGeom>
          </p:spPr>
        </p:pic>
        <p:pic>
          <p:nvPicPr>
            <p:cNvPr id="9" name="Imagem 8" descr="ear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48264" y="5022056"/>
              <a:ext cx="698500" cy="711200"/>
            </a:xfrm>
            <a:prstGeom prst="rect">
              <a:avLst/>
            </a:prstGeom>
          </p:spPr>
        </p:pic>
      </p:grpSp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15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3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2" name="Seta entalhada para a direita 11"/>
          <p:cNvSpPr/>
          <p:nvPr/>
        </p:nvSpPr>
        <p:spPr>
          <a:xfrm>
            <a:off x="2555776" y="2060848"/>
            <a:ext cx="648072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PT" sz="3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de Coerência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363272" cy="1008112"/>
          </a:xfrm>
        </p:spPr>
        <p:txBody>
          <a:bodyPr>
            <a:noAutofit/>
          </a:bodyPr>
          <a:lstStyle/>
          <a:p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Os alunos aprendem melhor quando </a:t>
            </a:r>
            <a:r>
              <a:rPr lang="pt-PT" sz="2600" b="0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palavras</a:t>
            </a:r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, </a:t>
            </a:r>
            <a:r>
              <a:rPr lang="pt-PT" sz="2600" b="0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imagens</a:t>
            </a:r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ou </a:t>
            </a:r>
            <a:r>
              <a:rPr lang="pt-PT" sz="2600" b="0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sons</a:t>
            </a:r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pt-PT" sz="2600" b="0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não relevantes </a:t>
            </a:r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para o assunto são </a:t>
            </a:r>
            <a:r>
              <a:rPr lang="pt-PT" sz="2600" b="0" u="sng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retirados</a:t>
            </a:r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.</a:t>
            </a:r>
            <a:endParaRPr lang="pt-PT" sz="2600" b="0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" name="Marcador de Posição de Conteúdo 4"/>
          <p:cNvSpPr>
            <a:spLocks noGrp="1"/>
          </p:cNvSpPr>
          <p:nvPr>
            <p:ph sz="half" idx="2"/>
          </p:nvPr>
        </p:nvSpPr>
        <p:spPr>
          <a:xfrm>
            <a:off x="457200" y="2708921"/>
            <a:ext cx="4040188" cy="34172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PT" sz="2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Texto + Imagens</a:t>
            </a:r>
          </a:p>
          <a:p>
            <a:endParaRPr lang="pt-PT" sz="2800" dirty="0"/>
          </a:p>
        </p:txBody>
      </p:sp>
      <p:sp>
        <p:nvSpPr>
          <p:cNvPr id="7" name="Marcador de Posição de Conteúdo 6"/>
          <p:cNvSpPr>
            <a:spLocks noGrp="1"/>
          </p:cNvSpPr>
          <p:nvPr>
            <p:ph sz="quarter" idx="4"/>
          </p:nvPr>
        </p:nvSpPr>
        <p:spPr>
          <a:xfrm>
            <a:off x="4645025" y="2708919"/>
            <a:ext cx="4041775" cy="3417243"/>
          </a:xfrm>
        </p:spPr>
        <p:txBody>
          <a:bodyPr/>
          <a:lstStyle/>
          <a:p>
            <a:pPr algn="ctr">
              <a:buNone/>
            </a:pPr>
            <a:r>
              <a:rPr lang="pt-PT" sz="2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Narração + Animação</a:t>
            </a:r>
          </a:p>
          <a:p>
            <a:endParaRPr lang="pt-PT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717032"/>
            <a:ext cx="240786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ângulo 12"/>
          <p:cNvSpPr/>
          <p:nvPr/>
        </p:nvSpPr>
        <p:spPr>
          <a:xfrm rot="20812211">
            <a:off x="1181141" y="3832439"/>
            <a:ext cx="2705088" cy="1238776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pt-PT" sz="2200" dirty="0" smtClean="0">
                <a:solidFill>
                  <a:schemeClr val="tx1"/>
                </a:solidFill>
                <a:latin typeface="Book Antiqua" pitchFamily="18" charset="0"/>
              </a:rPr>
              <a:t>Texto ou imagens irrelevantes devem ser excluídos</a:t>
            </a:r>
            <a:endParaRPr lang="pt-PT" sz="2200" dirty="0">
              <a:solidFill>
                <a:schemeClr val="tx1"/>
              </a:solidFill>
              <a:latin typeface="Book Antiqua" pitchFamily="18" charset="0"/>
            </a:endParaRPr>
          </a:p>
        </p:txBody>
      </p:sp>
      <p:grpSp>
        <p:nvGrpSpPr>
          <p:cNvPr id="17" name="Grupo 16"/>
          <p:cNvGrpSpPr/>
          <p:nvPr/>
        </p:nvGrpSpPr>
        <p:grpSpPr>
          <a:xfrm>
            <a:off x="5148064" y="3501008"/>
            <a:ext cx="3008939" cy="2253799"/>
            <a:chOff x="5148064" y="3501008"/>
            <a:chExt cx="3008939" cy="2253799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48064" y="3501008"/>
              <a:ext cx="3008939" cy="2253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Ar quente com som.wmv">
              <a:hlinkClick r:id="" action="ppaction://media"/>
            </p:cNvPr>
            <p:cNvPicPr>
              <a:picLocks noRot="1"/>
            </p:cNvPicPr>
            <p:nvPr>
              <a:videoFile r:link="rId1"/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6012160" y="3861048"/>
              <a:ext cx="1296144" cy="900100"/>
            </a:xfrm>
            <a:prstGeom prst="rect">
              <a:avLst/>
            </a:prstGeom>
          </p:spPr>
        </p:pic>
      </p:grpSp>
      <p:sp>
        <p:nvSpPr>
          <p:cNvPr id="15" name="Rectângulo 14"/>
          <p:cNvSpPr/>
          <p:nvPr/>
        </p:nvSpPr>
        <p:spPr>
          <a:xfrm rot="20894016">
            <a:off x="5570449" y="3856374"/>
            <a:ext cx="2796278" cy="1356624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pt-PT" sz="2200" dirty="0" smtClean="0">
                <a:solidFill>
                  <a:schemeClr val="tx1"/>
                </a:solidFill>
                <a:latin typeface="Book Antiqua" pitchFamily="18" charset="0"/>
              </a:rPr>
              <a:t>Palavras, sons ou imagens irrelevantes  devem ser excluídos</a:t>
            </a:r>
            <a:endParaRPr lang="pt-PT" sz="22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2" name="Marcador de Posição do Número do Diapositivo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16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8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3" grpId="0" animBg="1"/>
      <p:bldP spid="13" grpId="1" animBg="1"/>
      <p:bldP spid="15" grpId="0" animBg="1"/>
      <p:bldP spid="1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de Coerência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r>
              <a:rPr lang="pt-PT" sz="26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De acordo </a:t>
            </a:r>
            <a:r>
              <a:rPr lang="pt-PT" sz="2600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com </a:t>
            </a:r>
            <a:r>
              <a:rPr lang="pt-PT" sz="26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a teoria </a:t>
            </a:r>
            <a:r>
              <a:rPr lang="pt-PT" sz="2600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cognitiva da aprendizagem </a:t>
            </a:r>
            <a:r>
              <a:rPr lang="pt-PT" sz="26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multimédia             pressuposto da capacidade limitada de processamento.</a:t>
            </a:r>
          </a:p>
          <a:p>
            <a:endParaRPr lang="pt-PT" sz="280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pt-PT" sz="2800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pt-PT" sz="2800" dirty="0">
              <a:latin typeface="Book Antiqua" pitchFamily="18" charset="0"/>
            </a:endParaRPr>
          </a:p>
        </p:txBody>
      </p:sp>
      <p:grpSp>
        <p:nvGrpSpPr>
          <p:cNvPr id="4" name="Grupo 23"/>
          <p:cNvGrpSpPr/>
          <p:nvPr/>
        </p:nvGrpSpPr>
        <p:grpSpPr>
          <a:xfrm>
            <a:off x="611560" y="3789040"/>
            <a:ext cx="3528392" cy="1440161"/>
            <a:chOff x="498405" y="3132222"/>
            <a:chExt cx="3528392" cy="800089"/>
          </a:xfrm>
        </p:grpSpPr>
        <p:sp>
          <p:nvSpPr>
            <p:cNvPr id="5" name="Rectângulo arredondado 4"/>
            <p:cNvSpPr/>
            <p:nvPr/>
          </p:nvSpPr>
          <p:spPr>
            <a:xfrm>
              <a:off x="498405" y="3132222"/>
              <a:ext cx="2520280" cy="800089"/>
            </a:xfrm>
            <a:prstGeom prst="roundRect">
              <a:avLst/>
            </a:prstGeom>
            <a:noFill/>
            <a:ln cmpd="thickThin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2200" dirty="0" smtClean="0">
                  <a:solidFill>
                    <a:schemeClr val="tx1"/>
                  </a:solidFill>
                  <a:latin typeface="Book Antiqua" pitchFamily="18" charset="0"/>
                </a:rPr>
                <a:t>Palavras,  imagens ou sons desnecessários </a:t>
              </a:r>
              <a:endParaRPr lang="pt-PT" sz="22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cxnSp>
          <p:nvCxnSpPr>
            <p:cNvPr id="6" name="Conexão recta unidireccional 5"/>
            <p:cNvCxnSpPr/>
            <p:nvPr/>
          </p:nvCxnSpPr>
          <p:spPr>
            <a:xfrm>
              <a:off x="3059832" y="3489649"/>
              <a:ext cx="966965" cy="238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ângulo arredondado 6"/>
          <p:cNvSpPr/>
          <p:nvPr/>
        </p:nvSpPr>
        <p:spPr>
          <a:xfrm>
            <a:off x="4283968" y="3284984"/>
            <a:ext cx="4392488" cy="2232248"/>
          </a:xfrm>
          <a:prstGeom prst="roundRect">
            <a:avLst/>
          </a:prstGeom>
          <a:noFill/>
          <a:ln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None/>
            </a:pPr>
            <a:endParaRPr lang="pt-PT" sz="28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pt-PT" sz="2400" b="1" dirty="0" smtClean="0">
                <a:solidFill>
                  <a:schemeClr val="tx1"/>
                </a:solidFill>
                <a:latin typeface="Book Antiqua" pitchFamily="18" charset="0"/>
              </a:rPr>
              <a:t>Podem interferir com os processos cognitivos</a:t>
            </a:r>
          </a:p>
          <a:p>
            <a:pPr marL="269875" indent="-269875">
              <a:buFont typeface="Wingdings" pitchFamily="2" charset="2"/>
              <a:buChar char="§"/>
            </a:pPr>
            <a:r>
              <a:rPr lang="pt-PT" sz="2400" dirty="0" smtClean="0">
                <a:solidFill>
                  <a:schemeClr val="tx1"/>
                </a:solidFill>
                <a:latin typeface="Book Antiqua" pitchFamily="18" charset="0"/>
              </a:rPr>
              <a:t>Selecção</a:t>
            </a:r>
          </a:p>
          <a:p>
            <a:pPr marL="269875" indent="-269875">
              <a:buFont typeface="Wingdings" pitchFamily="2" charset="2"/>
              <a:buChar char="§"/>
            </a:pPr>
            <a:r>
              <a:rPr lang="pt-PT" sz="2400" dirty="0" smtClean="0">
                <a:solidFill>
                  <a:schemeClr val="tx1"/>
                </a:solidFill>
                <a:latin typeface="Book Antiqua" pitchFamily="18" charset="0"/>
              </a:rPr>
              <a:t>Organização</a:t>
            </a:r>
          </a:p>
          <a:p>
            <a:pPr marL="269875" indent="-269875">
              <a:buFont typeface="Wingdings" pitchFamily="2" charset="2"/>
              <a:buChar char="§"/>
            </a:pPr>
            <a:r>
              <a:rPr lang="pt-PT" sz="2400" dirty="0" smtClean="0">
                <a:solidFill>
                  <a:schemeClr val="tx1"/>
                </a:solidFill>
                <a:latin typeface="Book Antiqua" pitchFamily="18" charset="0"/>
              </a:rPr>
              <a:t>Integração</a:t>
            </a:r>
          </a:p>
          <a:p>
            <a:endParaRPr lang="pt-PT" sz="2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17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1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Seta entalhada para a direita 9"/>
          <p:cNvSpPr/>
          <p:nvPr/>
        </p:nvSpPr>
        <p:spPr>
          <a:xfrm>
            <a:off x="2771800" y="2060848"/>
            <a:ext cx="648072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de Coerência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PT" sz="2800" b="1" dirty="0" smtClean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pt-PT" sz="280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pt-PT" sz="2800" dirty="0">
              <a:latin typeface="Book Antiqua" pitchFamily="18" charset="0"/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899592" y="1700808"/>
            <a:ext cx="3816424" cy="1296144"/>
            <a:chOff x="899592" y="2204864"/>
            <a:chExt cx="3816424" cy="1296144"/>
          </a:xfrm>
        </p:grpSpPr>
        <p:sp>
          <p:nvSpPr>
            <p:cNvPr id="10" name="Rectângulo 9"/>
            <p:cNvSpPr/>
            <p:nvPr/>
          </p:nvSpPr>
          <p:spPr>
            <a:xfrm>
              <a:off x="899592" y="2204864"/>
              <a:ext cx="3816424" cy="864096"/>
            </a:xfrm>
            <a:prstGeom prst="rect">
              <a:avLst/>
            </a:prstGeom>
            <a:gradFill flip="none" rotWithShape="1">
              <a:gsLst>
                <a:gs pos="0">
                  <a:schemeClr val="bg2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circle">
                <a:fillToRect r="100000" b="100000"/>
              </a:path>
              <a:tileRect l="-100000" t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2000" dirty="0" smtClean="0">
                  <a:solidFill>
                    <a:schemeClr val="tx1"/>
                  </a:solidFill>
                  <a:latin typeface="Book Antiqua" pitchFamily="18" charset="0"/>
                </a:rPr>
                <a:t>Interferem com a SELECÇÃO de informação relevante</a:t>
              </a:r>
              <a:endParaRPr lang="pt-PT" sz="20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cxnSp>
          <p:nvCxnSpPr>
            <p:cNvPr id="12" name="Conexão recta unidireccional 11"/>
            <p:cNvCxnSpPr/>
            <p:nvPr/>
          </p:nvCxnSpPr>
          <p:spPr>
            <a:xfrm>
              <a:off x="2843808" y="3212976"/>
              <a:ext cx="360040" cy="288032"/>
            </a:xfrm>
            <a:prstGeom prst="straightConnector1">
              <a:avLst/>
            </a:prstGeom>
            <a:ln w="50800" cmpd="thickThin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ângulo 12"/>
          <p:cNvSpPr/>
          <p:nvPr/>
        </p:nvSpPr>
        <p:spPr>
          <a:xfrm>
            <a:off x="3275856" y="4869160"/>
            <a:ext cx="3744416" cy="936104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dirty="0" smtClean="0">
                <a:solidFill>
                  <a:schemeClr val="tx1"/>
                </a:solidFill>
                <a:latin typeface="Book Antiqua" pitchFamily="18" charset="0"/>
              </a:rPr>
              <a:t>ORGANIZAÇÃO e INTEGRAÇÃO podem não ocorrer.</a:t>
            </a:r>
            <a:endParaRPr lang="pt-PT" sz="2000" dirty="0">
              <a:solidFill>
                <a:schemeClr val="tx1"/>
              </a:solidFill>
              <a:latin typeface="Book Antiqua" pitchFamily="18" charset="0"/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2051720" y="3212976"/>
            <a:ext cx="3744416" cy="1512168"/>
            <a:chOff x="2051720" y="3212976"/>
            <a:chExt cx="3744416" cy="1512168"/>
          </a:xfrm>
        </p:grpSpPr>
        <p:sp>
          <p:nvSpPr>
            <p:cNvPr id="11" name="Rectângulo 10"/>
            <p:cNvSpPr/>
            <p:nvPr/>
          </p:nvSpPr>
          <p:spPr>
            <a:xfrm>
              <a:off x="2051720" y="3212976"/>
              <a:ext cx="3744416" cy="1008112"/>
            </a:xfrm>
            <a:prstGeom prst="rect">
              <a:avLst/>
            </a:prstGeom>
            <a:gradFill flip="none" rotWithShape="1">
              <a:gsLst>
                <a:gs pos="0">
                  <a:schemeClr val="bg2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circle">
                <a:fillToRect r="100000" b="100000"/>
              </a:path>
              <a:tileRect l="-100000" t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2000" dirty="0" smtClean="0">
                  <a:solidFill>
                    <a:schemeClr val="tx1"/>
                  </a:solidFill>
                  <a:latin typeface="Book Antiqua" pitchFamily="18" charset="0"/>
                </a:rPr>
                <a:t>Informação que não interessa na</a:t>
              </a:r>
            </a:p>
            <a:p>
              <a:pPr algn="ctr"/>
              <a:r>
                <a:rPr lang="pt-PT" sz="2000" dirty="0" smtClean="0">
                  <a:solidFill>
                    <a:schemeClr val="tx1"/>
                  </a:solidFill>
                  <a:latin typeface="Book Antiqua" pitchFamily="18" charset="0"/>
                </a:rPr>
                <a:t>MEMÓRIA DE TRABALHO</a:t>
              </a:r>
              <a:endParaRPr lang="pt-PT" sz="2000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cxnSp>
          <p:nvCxnSpPr>
            <p:cNvPr id="14" name="Conexão recta unidireccional 13"/>
            <p:cNvCxnSpPr/>
            <p:nvPr/>
          </p:nvCxnSpPr>
          <p:spPr>
            <a:xfrm>
              <a:off x="3923928" y="4437112"/>
              <a:ext cx="360040" cy="288032"/>
            </a:xfrm>
            <a:prstGeom prst="straightConnector1">
              <a:avLst/>
            </a:prstGeom>
            <a:ln w="50800" cmpd="thickThin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18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7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de proximidade espacial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8219256" cy="1008112"/>
          </a:xfrm>
        </p:spPr>
        <p:txBody>
          <a:bodyPr>
            <a:noAutofit/>
          </a:bodyPr>
          <a:lstStyle/>
          <a:p>
            <a:r>
              <a:rPr lang="pt-PT" sz="2600" b="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Os alunos aprendem melhor quando palavras e imagens correspondentes se encontram lado a lado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half" idx="2"/>
          </p:nvPr>
        </p:nvSpPr>
        <p:spPr>
          <a:xfrm>
            <a:off x="457200" y="2964086"/>
            <a:ext cx="4040188" cy="34172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PT" sz="2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Texto + Imagens</a:t>
            </a:r>
          </a:p>
          <a:p>
            <a:endParaRPr lang="pt-PT" sz="2800" dirty="0">
              <a:latin typeface="Book Antiqua" pitchFamily="18" charset="0"/>
            </a:endParaRPr>
          </a:p>
        </p:txBody>
      </p:sp>
      <p:sp>
        <p:nvSpPr>
          <p:cNvPr id="7" name="Marcador de Posição de Conteúdo 6"/>
          <p:cNvSpPr>
            <a:spLocks noGrp="1"/>
          </p:cNvSpPr>
          <p:nvPr>
            <p:ph sz="quarter" idx="4"/>
          </p:nvPr>
        </p:nvSpPr>
        <p:spPr>
          <a:xfrm>
            <a:off x="4645025" y="2964085"/>
            <a:ext cx="4041775" cy="3417243"/>
          </a:xfrm>
        </p:spPr>
        <p:txBody>
          <a:bodyPr/>
          <a:lstStyle/>
          <a:p>
            <a:pPr algn="ctr">
              <a:buNone/>
            </a:pPr>
            <a:r>
              <a:rPr lang="pt-PT" sz="2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Texto + Animação</a:t>
            </a:r>
          </a:p>
          <a:p>
            <a:endParaRPr lang="pt-PT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760272"/>
            <a:ext cx="2442220" cy="204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5087" y="3662262"/>
            <a:ext cx="2981651" cy="223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Ar quente.wmv">
            <a:hlinkClick r:id="" action="ppaction://media"/>
          </p:cNvPr>
          <p:cNvPicPr>
            <a:picLocks noRo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824128" y="3923725"/>
            <a:ext cx="1656184" cy="1080120"/>
          </a:xfrm>
          <a:prstGeom prst="rect">
            <a:avLst/>
          </a:prstGeom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19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5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e Conteúdo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SzPct val="80000"/>
              <a:buFont typeface="Wingdings" pitchFamily="2" charset="2"/>
              <a:buChar char="q"/>
            </a:pPr>
            <a:r>
              <a:rPr lang="pt-PT" sz="2600" dirty="0" smtClean="0">
                <a:latin typeface="Book Antiqua" pitchFamily="18" charset="0"/>
              </a:rPr>
              <a:t>Estudos realizados demonstram </a:t>
            </a:r>
            <a:r>
              <a:rPr lang="pt-PT" sz="2600" dirty="0">
                <a:latin typeface="Book Antiqua" pitchFamily="18" charset="0"/>
              </a:rPr>
              <a:t>que, em média, os alunos que escutam ou lêem explicações transmitidas através de </a:t>
            </a:r>
            <a:r>
              <a:rPr lang="pt-PT" sz="2600" b="1" u="sng" dirty="0">
                <a:latin typeface="Book Antiqua" pitchFamily="18" charset="0"/>
              </a:rPr>
              <a:t>apenas palavras</a:t>
            </a:r>
            <a:r>
              <a:rPr lang="pt-PT" sz="2600" dirty="0">
                <a:latin typeface="Book Antiqua" pitchFamily="18" charset="0"/>
              </a:rPr>
              <a:t>, são incapazes de relembrar a maior parte das ideias principais e de usar a informação transmitida para resolver novos </a:t>
            </a:r>
            <a:r>
              <a:rPr lang="pt-PT" sz="2600" dirty="0" smtClean="0">
                <a:latin typeface="Book Antiqua" pitchFamily="18" charset="0"/>
              </a:rPr>
              <a:t>problemas.</a:t>
            </a:r>
            <a:endParaRPr lang="pt-PT" sz="2600" dirty="0">
              <a:latin typeface="Book Antiqua" pitchFamily="18" charset="0"/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6F5F-9725-4822-83BB-D0615ED8A037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2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7" name="Imagem 6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5013176"/>
            <a:ext cx="2143125" cy="1533525"/>
          </a:xfrm>
          <a:prstGeom prst="rect">
            <a:avLst/>
          </a:prstGeom>
        </p:spPr>
      </p:pic>
      <p:sp>
        <p:nvSpPr>
          <p:cNvPr id="11" name="Rectângulo 10"/>
          <p:cNvSpPr/>
          <p:nvPr/>
        </p:nvSpPr>
        <p:spPr>
          <a:xfrm>
            <a:off x="467544" y="548680"/>
            <a:ext cx="256672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Introdução</a:t>
            </a:r>
            <a:endParaRPr lang="pt-PT" sz="3800" dirty="0">
              <a:latin typeface="Book Antiqua" pitchFamily="18" charset="0"/>
            </a:endParaRPr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de proximidade espacial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80520"/>
          </a:xfrm>
        </p:spPr>
        <p:txBody>
          <a:bodyPr>
            <a:noAutofit/>
          </a:bodyPr>
          <a:lstStyle/>
          <a:p>
            <a:r>
              <a:rPr lang="pt-PT" sz="26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De acordo com a teoria cognitiva da aprendizagem multimédia.</a:t>
            </a:r>
            <a:endParaRPr lang="pt-PT" sz="2600" b="1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lvl="3">
              <a:buNone/>
            </a:pPr>
            <a:endParaRPr lang="pt-PT" sz="2600" b="1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lvl="3">
              <a:buNone/>
            </a:pPr>
            <a:endParaRPr lang="pt-PT" sz="2600" b="1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lvl="3">
              <a:buNone/>
            </a:pPr>
            <a:endParaRPr lang="pt-PT" sz="2600" b="1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lvl="3">
              <a:buNone/>
            </a:pPr>
            <a:endParaRPr lang="pt-PT" sz="2600" b="1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lvl="3">
              <a:buNone/>
            </a:pPr>
            <a:endParaRPr lang="pt-PT" sz="2600" b="1" dirty="0" smtClean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  <a:p>
            <a:pPr marL="0" indent="0" algn="just">
              <a:buNone/>
            </a:pPr>
            <a:r>
              <a:rPr lang="pt-PT" sz="2500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Cada um destes processos ocorre muitas vezes ao longo de uma apresentação multimédia, sendo aplicados segmento a segmento e não à mensagem no seu todo.</a:t>
            </a:r>
            <a:endParaRPr lang="pt-PT" sz="2500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endParaRPr lang="pt-PT" sz="2600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endParaRPr lang="pt-PT" sz="2600" dirty="0">
              <a:latin typeface="Book Antiqua" pitchFamily="18" charset="0"/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</a:rPr>
              <a:pPr/>
              <a:t>20</a:t>
            </a:fld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3275856" y="2780928"/>
            <a:ext cx="2376264" cy="1800200"/>
            <a:chOff x="3275856" y="2780928"/>
            <a:chExt cx="2376264" cy="1800200"/>
          </a:xfrm>
        </p:grpSpPr>
        <p:sp>
          <p:nvSpPr>
            <p:cNvPr id="6" name="Rectângulo 5"/>
            <p:cNvSpPr/>
            <p:nvPr/>
          </p:nvSpPr>
          <p:spPr>
            <a:xfrm>
              <a:off x="3275856" y="2780928"/>
              <a:ext cx="2376264" cy="1200329"/>
            </a:xfrm>
            <a:prstGeom prst="rect">
              <a:avLst/>
            </a:prstGeom>
            <a:gradFill>
              <a:gsLst>
                <a:gs pos="0">
                  <a:schemeClr val="bg2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marL="0" lvl="3" algn="ctr"/>
              <a:r>
                <a:rPr lang="pt-PT" sz="2400" dirty="0" smtClean="0">
                  <a:solidFill>
                    <a:schemeClr val="accent1">
                      <a:lumMod val="75000"/>
                    </a:schemeClr>
                  </a:solidFill>
                  <a:latin typeface="Book Antiqua" pitchFamily="18" charset="0"/>
                </a:rPr>
                <a:t>Selecção</a:t>
              </a:r>
            </a:p>
            <a:p>
              <a:pPr marL="0" lvl="3" algn="ctr"/>
              <a:r>
                <a:rPr lang="pt-PT" sz="2400" dirty="0" smtClean="0">
                  <a:solidFill>
                    <a:schemeClr val="accent1">
                      <a:lumMod val="75000"/>
                    </a:schemeClr>
                  </a:solidFill>
                  <a:latin typeface="Book Antiqua" pitchFamily="18" charset="0"/>
                </a:rPr>
                <a:t>Organização </a:t>
              </a:r>
            </a:p>
            <a:p>
              <a:pPr marL="0" lvl="3" algn="ctr"/>
              <a:r>
                <a:rPr lang="pt-PT" sz="2400" dirty="0" smtClean="0">
                  <a:solidFill>
                    <a:schemeClr val="accent1">
                      <a:lumMod val="75000"/>
                    </a:schemeClr>
                  </a:solidFill>
                  <a:latin typeface="Book Antiqua" pitchFamily="18" charset="0"/>
                </a:rPr>
                <a:t>Integração</a:t>
              </a:r>
            </a:p>
          </p:txBody>
        </p:sp>
        <p:sp>
          <p:nvSpPr>
            <p:cNvPr id="9" name="Seta para baixo 8"/>
            <p:cNvSpPr/>
            <p:nvPr/>
          </p:nvSpPr>
          <p:spPr>
            <a:xfrm>
              <a:off x="4211960" y="4149080"/>
              <a:ext cx="432048" cy="43204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Princípio de proximidade espacial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/>
          </a:p>
        </p:txBody>
      </p:sp>
      <p:grpSp>
        <p:nvGrpSpPr>
          <p:cNvPr id="4" name="Grupo 23"/>
          <p:cNvGrpSpPr/>
          <p:nvPr/>
        </p:nvGrpSpPr>
        <p:grpSpPr>
          <a:xfrm>
            <a:off x="395536" y="3933056"/>
            <a:ext cx="3312368" cy="1512168"/>
            <a:chOff x="510928" y="2396141"/>
            <a:chExt cx="3155829" cy="1224136"/>
          </a:xfrm>
        </p:grpSpPr>
        <p:sp>
          <p:nvSpPr>
            <p:cNvPr id="5" name="Rectângulo arredondado 4"/>
            <p:cNvSpPr/>
            <p:nvPr/>
          </p:nvSpPr>
          <p:spPr>
            <a:xfrm>
              <a:off x="510928" y="2396141"/>
              <a:ext cx="2432618" cy="1224136"/>
            </a:xfrm>
            <a:prstGeom prst="roundRect">
              <a:avLst/>
            </a:prstGeom>
            <a:noFill/>
            <a:ln cmpd="thickThin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2000" b="1" dirty="0" smtClean="0">
                  <a:solidFill>
                    <a:schemeClr val="tx1"/>
                  </a:solidFill>
                  <a:latin typeface="Book Antiqua" pitchFamily="18" charset="0"/>
                </a:rPr>
                <a:t>Palavras e  imagens correspondentes </a:t>
              </a:r>
              <a:r>
                <a:rPr lang="pt-PT" sz="2000" b="1" u="sng" dirty="0" smtClean="0">
                  <a:solidFill>
                    <a:schemeClr val="accent6">
                      <a:lumMod val="75000"/>
                    </a:schemeClr>
                  </a:solidFill>
                  <a:latin typeface="Book Antiqua" pitchFamily="18" charset="0"/>
                </a:rPr>
                <a:t>perto</a:t>
              </a:r>
              <a:r>
                <a:rPr lang="pt-PT" sz="2000" b="1" dirty="0" smtClean="0">
                  <a:solidFill>
                    <a:schemeClr val="accent6">
                      <a:lumMod val="75000"/>
                    </a:schemeClr>
                  </a:solidFill>
                  <a:latin typeface="Book Antiqua" pitchFamily="18" charset="0"/>
                </a:rPr>
                <a:t> </a:t>
              </a:r>
              <a:r>
                <a:rPr lang="pt-PT" sz="2000" b="1" dirty="0" smtClean="0">
                  <a:solidFill>
                    <a:schemeClr val="tx1"/>
                  </a:solidFill>
                  <a:latin typeface="Book Antiqua" pitchFamily="18" charset="0"/>
                </a:rPr>
                <a:t>umas das outras</a:t>
              </a:r>
              <a:endParaRPr lang="pt-PT" sz="2000" b="1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cxnSp>
          <p:nvCxnSpPr>
            <p:cNvPr id="6" name="Conexão recta unidireccional 5"/>
            <p:cNvCxnSpPr/>
            <p:nvPr/>
          </p:nvCxnSpPr>
          <p:spPr>
            <a:xfrm>
              <a:off x="3018685" y="3044213"/>
              <a:ext cx="648072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ângulo arredondado 6"/>
          <p:cNvSpPr/>
          <p:nvPr/>
        </p:nvSpPr>
        <p:spPr>
          <a:xfrm>
            <a:off x="3779912" y="3789040"/>
            <a:ext cx="5112568" cy="2016224"/>
          </a:xfrm>
          <a:prstGeom prst="roundRect">
            <a:avLst/>
          </a:prstGeom>
          <a:noFill/>
          <a:ln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None/>
            </a:pPr>
            <a:endParaRPr lang="pt-PT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pt-PT" sz="2000" b="1" dirty="0" smtClean="0">
                <a:solidFill>
                  <a:schemeClr val="tx1"/>
                </a:solidFill>
                <a:latin typeface="Book Antiqua" pitchFamily="18" charset="0"/>
              </a:rPr>
              <a:t>Maior probabilidade de serem retidas simultaneamente  na MEMÓRIA de TRABALHO</a:t>
            </a:r>
          </a:p>
          <a:p>
            <a:pPr>
              <a:buNone/>
            </a:pPr>
            <a:endParaRPr lang="pt-PT" sz="2000" dirty="0">
              <a:solidFill>
                <a:schemeClr val="tx1"/>
              </a:solidFill>
              <a:latin typeface="Book Antiqua" pitchFamily="18" charset="0"/>
            </a:endParaRPr>
          </a:p>
          <a:p>
            <a:pPr marL="269875" indent="-269875">
              <a:buFont typeface="Wingdings" pitchFamily="2" charset="2"/>
              <a:buChar char="§"/>
            </a:pPr>
            <a:r>
              <a:rPr lang="pt-PT" sz="2000" dirty="0" smtClean="0">
                <a:solidFill>
                  <a:schemeClr val="tx1"/>
                </a:solidFill>
                <a:latin typeface="Book Antiqua" pitchFamily="18" charset="0"/>
              </a:rPr>
              <a:t>Permite o processo de integração dos modelos verbais e visuais</a:t>
            </a:r>
          </a:p>
          <a:p>
            <a:endParaRPr lang="pt-PT" sz="2000" dirty="0">
              <a:solidFill>
                <a:schemeClr val="tx1"/>
              </a:solidFill>
              <a:latin typeface="Book Antiqua" pitchFamily="18" charset="0"/>
            </a:endParaRPr>
          </a:p>
        </p:txBody>
      </p:sp>
      <p:grpSp>
        <p:nvGrpSpPr>
          <p:cNvPr id="8" name="Grupo 23"/>
          <p:cNvGrpSpPr/>
          <p:nvPr/>
        </p:nvGrpSpPr>
        <p:grpSpPr>
          <a:xfrm>
            <a:off x="395536" y="1700808"/>
            <a:ext cx="3312368" cy="1440160"/>
            <a:chOff x="510928" y="2396141"/>
            <a:chExt cx="3155829" cy="1224136"/>
          </a:xfrm>
        </p:grpSpPr>
        <p:sp>
          <p:nvSpPr>
            <p:cNvPr id="11" name="Rectângulo arredondado 10"/>
            <p:cNvSpPr/>
            <p:nvPr/>
          </p:nvSpPr>
          <p:spPr>
            <a:xfrm>
              <a:off x="510928" y="2396141"/>
              <a:ext cx="2432618" cy="1224136"/>
            </a:xfrm>
            <a:prstGeom prst="roundRect">
              <a:avLst/>
            </a:prstGeom>
            <a:noFill/>
            <a:ln cmpd="thickThin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sz="2000" b="1" dirty="0" smtClean="0">
                  <a:solidFill>
                    <a:schemeClr val="tx1"/>
                  </a:solidFill>
                  <a:latin typeface="Book Antiqua" pitchFamily="18" charset="0"/>
                </a:rPr>
                <a:t>Palavras e  imagens correspondentes </a:t>
              </a:r>
              <a:r>
                <a:rPr lang="pt-PT" sz="2000" b="1" u="sng" dirty="0" smtClean="0">
                  <a:solidFill>
                    <a:schemeClr val="accent6">
                      <a:lumMod val="75000"/>
                    </a:schemeClr>
                  </a:solidFill>
                  <a:latin typeface="Book Antiqua" pitchFamily="18" charset="0"/>
                </a:rPr>
                <a:t>afastadas</a:t>
              </a:r>
              <a:r>
                <a:rPr lang="pt-PT" sz="2000" b="1" dirty="0" smtClean="0">
                  <a:solidFill>
                    <a:schemeClr val="tx1"/>
                  </a:solidFill>
                  <a:latin typeface="Book Antiqua" pitchFamily="18" charset="0"/>
                </a:rPr>
                <a:t> umas das outras</a:t>
              </a:r>
              <a:endParaRPr lang="pt-PT" sz="2000" b="1" dirty="0">
                <a:solidFill>
                  <a:schemeClr val="tx1"/>
                </a:solidFill>
                <a:latin typeface="Book Antiqua" pitchFamily="18" charset="0"/>
              </a:endParaRPr>
            </a:p>
          </p:txBody>
        </p:sp>
        <p:cxnSp>
          <p:nvCxnSpPr>
            <p:cNvPr id="12" name="Conexão recta unidireccional 11"/>
            <p:cNvCxnSpPr/>
            <p:nvPr/>
          </p:nvCxnSpPr>
          <p:spPr>
            <a:xfrm>
              <a:off x="3018685" y="3044213"/>
              <a:ext cx="648072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ângulo arredondado 12"/>
          <p:cNvSpPr/>
          <p:nvPr/>
        </p:nvSpPr>
        <p:spPr>
          <a:xfrm>
            <a:off x="3923928" y="1628800"/>
            <a:ext cx="4536504" cy="1512168"/>
          </a:xfrm>
          <a:prstGeom prst="roundRect">
            <a:avLst/>
          </a:prstGeom>
          <a:noFill/>
          <a:ln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None/>
            </a:pPr>
            <a:endParaRPr lang="pt-PT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>
              <a:buNone/>
            </a:pPr>
            <a:endParaRPr lang="pt-PT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endParaRPr lang="pt-PT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Book Antiqua" pitchFamily="18" charset="0"/>
              </a:rPr>
              <a:t>Alunos utilizam recursos cognitivos para tentarem perceber que palavras se relacionam com que imagens.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tx1"/>
                </a:solidFill>
                <a:latin typeface="Book Antiqua" pitchFamily="18" charset="0"/>
              </a:rPr>
              <a:t>Processo de integração dificultado.</a:t>
            </a:r>
          </a:p>
          <a:p>
            <a:pPr>
              <a:buNone/>
            </a:pPr>
            <a:endParaRPr lang="pt-PT" sz="2000" b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>
              <a:buNone/>
            </a:pPr>
            <a:endParaRPr lang="pt-PT" sz="2000" dirty="0">
              <a:solidFill>
                <a:schemeClr val="tx1"/>
              </a:solidFill>
              <a:latin typeface="Book Antiqua" pitchFamily="18" charset="0"/>
            </a:endParaRPr>
          </a:p>
          <a:p>
            <a:endParaRPr lang="pt-PT" sz="20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</a:rPr>
              <a:pPr/>
              <a:t>21</a:t>
            </a:fld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395536" y="1268760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400" b="1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pt-PT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nimação com narração</a:t>
            </a:r>
            <a:endParaRPr kumimoji="0" lang="pt-PT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5724128" y="1268760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PT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Animação com texto</a:t>
            </a:r>
            <a:endParaRPr kumimoji="0" lang="pt-PT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1403648" y="2060848"/>
            <a:ext cx="2736304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PT" b="1" i="0" u="none" strike="noStrike" spc="50" normalizeH="0" baseline="0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grupo convencional</a:t>
            </a:r>
            <a:endParaRPr kumimoji="0" lang="pt-PT" b="1" i="0" u="none" strike="noStrike" spc="50" normalizeH="0" baseline="0" dirty="0" smtClean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331640" y="4634552"/>
            <a:ext cx="2808312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PT" b="1" i="0" u="none" strike="noStrike" spc="50" normalizeH="0" baseline="0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grupo personalizado </a:t>
            </a:r>
            <a:endParaRPr kumimoji="0" lang="pt-PT" b="1" i="0" u="none" strike="noStrike" spc="50" normalizeH="0" baseline="0" dirty="0" smtClean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4" name="Rectângulo 13"/>
          <p:cNvSpPr/>
          <p:nvPr/>
        </p:nvSpPr>
        <p:spPr>
          <a:xfrm rot="20167822">
            <a:off x="62226" y="4836111"/>
            <a:ext cx="131157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kumimoji="0" lang="pt-PT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+ 36%</a:t>
            </a:r>
            <a:endParaRPr lang="pt-PT" sz="320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5" name="Rectângulo 14"/>
          <p:cNvSpPr/>
          <p:nvPr/>
        </p:nvSpPr>
        <p:spPr>
          <a:xfrm rot="20485128">
            <a:off x="7673520" y="4866402"/>
            <a:ext cx="1414170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kumimoji="0" lang="pt-PT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+116%</a:t>
            </a:r>
            <a:endParaRPr lang="pt-PT" sz="320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37570" name="Picture 2" descr="C:\Users\Sylvester\AppData\Local\Microsoft\Windows\Temporary Internet Files\Content.IE5\BT3F66BJ\MC90043394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641226" cy="641226"/>
          </a:xfrm>
          <a:prstGeom prst="rect">
            <a:avLst/>
          </a:prstGeom>
          <a:noFill/>
        </p:spPr>
      </p:pic>
      <p:pic>
        <p:nvPicPr>
          <p:cNvPr id="19" name="Picture 2" descr="C:\Users\Sylvester\AppData\Local\Microsoft\Windows\Temporary Internet Files\Content.IE5\BT3F66BJ\MC90043394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928" y="1997224"/>
            <a:ext cx="641226" cy="641226"/>
          </a:xfrm>
          <a:prstGeom prst="rect">
            <a:avLst/>
          </a:prstGeom>
          <a:noFill/>
        </p:spPr>
      </p:pic>
      <p:pic>
        <p:nvPicPr>
          <p:cNvPr id="20" name="Picture 2" descr="C:\Users\Sylvester\AppData\Local\Microsoft\Windows\Temporary Internet Files\Content.IE5\BT3F66BJ\MC90043394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328" y="2149624"/>
            <a:ext cx="641226" cy="641226"/>
          </a:xfrm>
          <a:prstGeom prst="rect">
            <a:avLst/>
          </a:prstGeom>
          <a:noFill/>
        </p:spPr>
      </p:pic>
      <p:pic>
        <p:nvPicPr>
          <p:cNvPr id="26" name="Picture 2" descr="C:\Users\Sylvester\AppData\Local\Microsoft\Windows\Temporary Internet Files\Content.IE5\BT3F66BJ\MC90043394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0000" flipH="1">
            <a:off x="8055655" y="1894229"/>
            <a:ext cx="625115" cy="641226"/>
          </a:xfrm>
          <a:prstGeom prst="rect">
            <a:avLst/>
          </a:prstGeom>
          <a:noFill/>
        </p:spPr>
      </p:pic>
      <p:pic>
        <p:nvPicPr>
          <p:cNvPr id="27" name="Picture 2" descr="C:\Users\Sylvester\AppData\Local\Microsoft\Windows\Temporary Internet Files\Content.IE5\BT3F66BJ\MC90043394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0000" flipH="1">
            <a:off x="8208055" y="2046629"/>
            <a:ext cx="625115" cy="641226"/>
          </a:xfrm>
          <a:prstGeom prst="rect">
            <a:avLst/>
          </a:prstGeom>
          <a:noFill/>
        </p:spPr>
      </p:pic>
      <p:pic>
        <p:nvPicPr>
          <p:cNvPr id="28" name="Picture 2" descr="C:\Users\Sylvester\AppData\Local\Microsoft\Windows\Temporary Internet Files\Content.IE5\BT3F66BJ\MC90043394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0000" flipH="1">
            <a:off x="8360455" y="2199029"/>
            <a:ext cx="625115" cy="641226"/>
          </a:xfrm>
          <a:prstGeom prst="rect">
            <a:avLst/>
          </a:prstGeom>
          <a:noFill/>
        </p:spPr>
      </p:pic>
      <p:sp>
        <p:nvSpPr>
          <p:cNvPr id="29" name="Rectângulo 28"/>
          <p:cNvSpPr/>
          <p:nvPr/>
        </p:nvSpPr>
        <p:spPr>
          <a:xfrm>
            <a:off x="5436096" y="2060848"/>
            <a:ext cx="266429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PT" b="1" i="0" u="none" strike="noStrike" spc="50" normalizeH="0" baseline="0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grupo convencional</a:t>
            </a:r>
            <a:endParaRPr kumimoji="0" lang="pt-PT" b="1" i="0" u="none" strike="noStrike" spc="50" normalizeH="0" baseline="0" dirty="0" smtClean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30" name="Rectângulo 29"/>
          <p:cNvSpPr/>
          <p:nvPr/>
        </p:nvSpPr>
        <p:spPr>
          <a:xfrm>
            <a:off x="5436096" y="4643844"/>
            <a:ext cx="2808312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PT" b="1" i="0" u="none" strike="noStrike" spc="50" normalizeH="0" baseline="0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grupo personalizado </a:t>
            </a:r>
            <a:endParaRPr kumimoji="0" lang="pt-PT" b="1" i="0" u="none" strike="noStrike" spc="50" normalizeH="0" baseline="0" dirty="0" smtClean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4" name="Marcador de Posição do Número do Diapositivo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22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2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3" name="Rectângulo 32"/>
          <p:cNvSpPr/>
          <p:nvPr/>
        </p:nvSpPr>
        <p:spPr>
          <a:xfrm>
            <a:off x="395536" y="476672"/>
            <a:ext cx="6144631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3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Princípio de personalização</a:t>
            </a:r>
            <a:endParaRPr lang="pt-PT" sz="3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026" name="Picture 2" descr="G:\Sonia\Documentos\Pessoal\MESTRADO\1ºSemestre\Comunicação educacional\Tema1_Grupo 3\ppt_Sonia\Lightning_Form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780928"/>
            <a:ext cx="2398969" cy="18053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140968"/>
            <a:ext cx="1635769" cy="122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Chamada rectangular arredondada 22"/>
          <p:cNvSpPr/>
          <p:nvPr/>
        </p:nvSpPr>
        <p:spPr>
          <a:xfrm flipH="1">
            <a:off x="1835696" y="2564904"/>
            <a:ext cx="2016224" cy="1008112"/>
          </a:xfrm>
          <a:prstGeom prst="wedgeRoundRectCallout">
            <a:avLst>
              <a:gd name="adj1" fmla="val 45091"/>
              <a:gd name="adj2" fmla="val 8003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pt-PT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Discurso oral</a:t>
            </a:r>
            <a:endParaRPr lang="pt-PT" sz="2000" b="1" dirty="0" smtClean="0">
              <a:solidFill>
                <a:schemeClr val="accent1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  <a:p>
            <a:pPr algn="ctr"/>
            <a:endParaRPr lang="pt-PT" dirty="0"/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708920"/>
            <a:ext cx="2427857" cy="181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ângulo 12"/>
          <p:cNvSpPr/>
          <p:nvPr/>
        </p:nvSpPr>
        <p:spPr>
          <a:xfrm>
            <a:off x="6228184" y="3068960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0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exto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escrito</a:t>
            </a:r>
            <a:endParaRPr kumimoji="0" lang="pt-PT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 animBg="1"/>
      <p:bldP spid="15" grpId="0" animBg="1"/>
      <p:bldP spid="29" grpId="0"/>
      <p:bldP spid="30" grpId="0"/>
      <p:bldP spid="23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ângulo 9"/>
          <p:cNvSpPr/>
          <p:nvPr/>
        </p:nvSpPr>
        <p:spPr>
          <a:xfrm>
            <a:off x="395536" y="2924944"/>
            <a:ext cx="4896544" cy="129266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PT" sz="2600" dirty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onsistente com versão expandida da teoria cognitiva da aprendizagem multimédia</a:t>
            </a:r>
            <a:endParaRPr lang="pt-PT" sz="2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Marcador de Posição do Número do Diapositivo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</a:rPr>
              <a:pPr/>
              <a:t>23</a:t>
            </a:fld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" name="Rectângulo 39"/>
          <p:cNvSpPr/>
          <p:nvPr/>
        </p:nvSpPr>
        <p:spPr>
          <a:xfrm>
            <a:off x="395536" y="476672"/>
            <a:ext cx="6144631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3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Princípio de personalização</a:t>
            </a:r>
            <a:endParaRPr lang="pt-PT" sz="3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1547664" y="1268760"/>
            <a:ext cx="5976664" cy="12926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600" dirty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lunos aprendem através explicação multimédia se  texto for</a:t>
            </a:r>
            <a:r>
              <a:rPr kumimoji="0" lang="pt-PT" sz="26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pt-PT" sz="2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em estilo de discurso informal</a:t>
            </a:r>
            <a:endParaRPr kumimoji="0" lang="pt-PT" sz="2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4211960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– esforço para compreender o que a outra pessoa diz</a:t>
            </a:r>
            <a:endParaRPr lang="pt-PT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4211960" y="46531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estar mais disposto a aceitar as regras que implicam uma conversação 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09120"/>
            <a:ext cx="2736304" cy="2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ângulo 10"/>
          <p:cNvSpPr/>
          <p:nvPr/>
        </p:nvSpPr>
        <p:spPr>
          <a:xfrm>
            <a:off x="683568" y="4870901"/>
            <a:ext cx="1778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Mensagens </a:t>
            </a:r>
          </a:p>
          <a:p>
            <a:pPr algn="ctr"/>
            <a:r>
              <a:rPr lang="pt-PT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personalizadas </a:t>
            </a:r>
            <a:endParaRPr lang="pt-PT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8" name="Conexão recta unidireccional 17"/>
          <p:cNvCxnSpPr/>
          <p:nvPr/>
        </p:nvCxnSpPr>
        <p:spPr>
          <a:xfrm flipV="1">
            <a:off x="2339752" y="5589240"/>
            <a:ext cx="1656184" cy="368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xão recta unidireccional 19"/>
          <p:cNvCxnSpPr/>
          <p:nvPr/>
        </p:nvCxnSpPr>
        <p:spPr>
          <a:xfrm>
            <a:off x="2339752" y="4869160"/>
            <a:ext cx="16561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2" grpId="0"/>
      <p:bldP spid="13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24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6" name="Rectângulo 5"/>
          <p:cNvSpPr/>
          <p:nvPr/>
        </p:nvSpPr>
        <p:spPr>
          <a:xfrm>
            <a:off x="1475656" y="1268760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800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lunos com mensagens personalizadas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395536" y="476672"/>
            <a:ext cx="6144631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3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Princípio de personalização</a:t>
            </a:r>
            <a:endParaRPr lang="pt-PT" sz="3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2050" name="Picture 2" descr="G:\Sonia\Documentos\Pessoal\MESTRADO\1ºSemestre\Comunicação educacional\Tema1_Grupo 3\ppt_Sonia\image3_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988840"/>
            <a:ext cx="4104456" cy="2903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ângulo 6"/>
          <p:cNvSpPr/>
          <p:nvPr/>
        </p:nvSpPr>
        <p:spPr>
          <a:xfrm>
            <a:off x="395536" y="4941168"/>
            <a:ext cx="3024336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envolverem nos processos cognitivos</a:t>
            </a:r>
            <a:endParaRPr lang="pt-PT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Rectângulo 7"/>
          <p:cNvSpPr/>
          <p:nvPr/>
        </p:nvSpPr>
        <p:spPr>
          <a:xfrm>
            <a:off x="5652120" y="4941168"/>
            <a:ext cx="3275856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organizar e ao integrar.</a:t>
            </a:r>
            <a:endParaRPr lang="pt-PT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Conclusão: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5" y="1556792"/>
            <a:ext cx="5350147" cy="2736304"/>
          </a:xfrm>
        </p:spPr>
        <p:txBody>
          <a:bodyPr>
            <a:normAutofit/>
          </a:bodyPr>
          <a:lstStyle/>
          <a:p>
            <a:r>
              <a:rPr lang="pt-PT" sz="2600" dirty="0" smtClean="0">
                <a:latin typeface="Book Antiqua" pitchFamily="18" charset="0"/>
              </a:rPr>
              <a:t>A promessa de aprendizagem pela multimédia reside no potencial da utilização de palavras e imagens de forma a promover a aprendizagem significativa.</a:t>
            </a:r>
          </a:p>
          <a:p>
            <a:pPr marL="0" indent="0">
              <a:buNone/>
            </a:pPr>
            <a:endParaRPr lang="pt-PT" sz="2600" dirty="0" smtClean="0">
              <a:latin typeface="Book Antiqua" pitchFamily="18" charset="0"/>
            </a:endParaRPr>
          </a:p>
          <a:p>
            <a:pPr marL="0" indent="0">
              <a:buNone/>
            </a:pPr>
            <a:endParaRPr lang="pt-PT" sz="2600" dirty="0" smtClean="0">
              <a:latin typeface="Book Antiqua" pitchFamily="18" charset="0"/>
            </a:endParaRPr>
          </a:p>
          <a:p>
            <a:pPr marL="0" indent="0">
              <a:buNone/>
            </a:pPr>
            <a:endParaRPr lang="pt-PT" sz="2600" dirty="0" smtClean="0"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681" y="4647826"/>
            <a:ext cx="1649088" cy="14565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2753841" y="4647826"/>
            <a:ext cx="609178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pt-PT" sz="2600" dirty="0" smtClean="0">
                <a:solidFill>
                  <a:prstClr val="black"/>
                </a:solidFill>
                <a:latin typeface="Book Antiqua" pitchFamily="18" charset="0"/>
              </a:rPr>
              <a:t>Os </a:t>
            </a:r>
            <a:r>
              <a:rPr lang="pt-PT" sz="2600" dirty="0">
                <a:solidFill>
                  <a:prstClr val="black"/>
                </a:solidFill>
                <a:latin typeface="Book Antiqua" pitchFamily="18" charset="0"/>
              </a:rPr>
              <a:t>princípios do design educativo não mudam necessariamente quando muda o ambiente de aprendizagem.</a:t>
            </a:r>
          </a:p>
        </p:txBody>
      </p:sp>
      <p:sp>
        <p:nvSpPr>
          <p:cNvPr id="8" name="Marcador de Posição do Número do Diapositivo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25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3019" y="1666528"/>
            <a:ext cx="3380581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732912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Conclusão: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936" cy="1972816"/>
          </a:xfrm>
        </p:spPr>
        <p:txBody>
          <a:bodyPr>
            <a:normAutofit/>
          </a:bodyPr>
          <a:lstStyle/>
          <a:p>
            <a:r>
              <a:rPr lang="pt-PT" sz="2600" dirty="0" smtClean="0">
                <a:latin typeface="Book Antiqua" pitchFamily="18" charset="0"/>
              </a:rPr>
              <a:t>adoptando-se uma abordagem centrada no aluno tem-se em conta  a natureza da aprendizagem humana.</a:t>
            </a:r>
          </a:p>
          <a:p>
            <a:endParaRPr lang="pt-PT" sz="2600" dirty="0" smtClean="0">
              <a:latin typeface="Book Antiqua" pitchFamily="18" charset="0"/>
            </a:endParaRPr>
          </a:p>
          <a:p>
            <a:endParaRPr lang="pt-PT" sz="2600" dirty="0" smtClean="0">
              <a:latin typeface="Book Antiqua" pitchFamily="18" charset="0"/>
            </a:endParaRPr>
          </a:p>
          <a:p>
            <a:endParaRPr lang="pt-PT" dirty="0">
              <a:latin typeface="Book Antiqu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00808"/>
            <a:ext cx="3052698" cy="212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26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3275856" y="4251176"/>
            <a:ext cx="50405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pt-PT" sz="2600" dirty="0">
                <a:solidFill>
                  <a:prstClr val="black"/>
                </a:solidFill>
                <a:latin typeface="Book Antiqua" pitchFamily="18" charset="0"/>
              </a:rPr>
              <a:t>o sistema de processamento da informação permanece constante através de diferentes ambientes multimédia.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2448272" cy="253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75076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Conclusão: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59467"/>
            <a:ext cx="4730906" cy="354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323528" y="1772816"/>
            <a:ext cx="425338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PT" sz="2600" dirty="0" smtClean="0">
                <a:latin typeface="Book Antiqua" pitchFamily="18" charset="0"/>
              </a:rPr>
              <a:t>alguns aspectos de um bom design educativo dependem das matérias/dos conteúdos a serem ensinados.</a:t>
            </a:r>
            <a:endParaRPr lang="pt-PT" sz="2600" dirty="0">
              <a:latin typeface="Book Antiqua" pitchFamily="18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27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5712" y="4149080"/>
            <a:ext cx="2050517" cy="205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767764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Conclusão:</a:t>
            </a:r>
            <a:endParaRPr lang="pt-PT" sz="3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1"/>
            <a:ext cx="5915000" cy="2116832"/>
          </a:xfrm>
        </p:spPr>
        <p:txBody>
          <a:bodyPr>
            <a:noAutofit/>
          </a:bodyPr>
          <a:lstStyle/>
          <a:p>
            <a:r>
              <a:rPr lang="pt-PT" sz="2600" dirty="0" smtClean="0">
                <a:latin typeface="Book Antiqua" pitchFamily="18" charset="0"/>
              </a:rPr>
              <a:t>os estudantes devem ser capazes de manter simultaneamente na memória de trabalho, representações visuais e verbais correspondentes.  </a:t>
            </a:r>
          </a:p>
          <a:p>
            <a:endParaRPr lang="pt-PT" sz="2600" dirty="0" smtClean="0">
              <a:latin typeface="Book Antiqua" pitchFamily="18" charset="0"/>
            </a:endParaRPr>
          </a:p>
          <a:p>
            <a:pPr marL="0" indent="0">
              <a:buNone/>
            </a:pPr>
            <a:r>
              <a:rPr lang="pt-PT" sz="2600" dirty="0" smtClean="0">
                <a:latin typeface="Book Antiqua" pitchFamily="18" charset="0"/>
              </a:rPr>
              <a:t>	</a:t>
            </a:r>
          </a:p>
          <a:p>
            <a:endParaRPr lang="pt-PT" sz="2600" dirty="0"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2184" y="1412776"/>
            <a:ext cx="2631581" cy="2786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1"/>
            <a:ext cx="3657756" cy="256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3707904" y="4581128"/>
            <a:ext cx="50405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pt-PT" sz="2600" dirty="0" smtClean="0">
                <a:latin typeface="Book Antiqua" pitchFamily="18" charset="0"/>
              </a:rPr>
              <a:t>a aprendizagem não depende dos media, mas do processamento cognitivo do aluno.</a:t>
            </a:r>
            <a:endParaRPr lang="pt-PT" sz="2600" dirty="0">
              <a:latin typeface="Book Antiqua" pitchFamily="18" charset="0"/>
            </a:endParaRPr>
          </a:p>
        </p:txBody>
      </p:sp>
      <p:sp>
        <p:nvSpPr>
          <p:cNvPr id="8" name="Marcador de Posição do Número do Diapositivo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CE63A-66C0-4003-A1BB-090BEE117B43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28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89412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e Conteúd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accent5">
                  <a:lumMod val="75000"/>
                </a:schemeClr>
              </a:buClr>
              <a:buSzPct val="80000"/>
              <a:buFont typeface="Wingdings" pitchFamily="2" charset="2"/>
              <a:buChar char="q"/>
            </a:pPr>
            <a:r>
              <a:rPr lang="pt-PT" sz="2600" dirty="0" smtClean="0">
                <a:latin typeface="Book Antiqua" pitchFamily="18" charset="0"/>
              </a:rPr>
              <a:t>Modos verbais (PALAVRAS)</a:t>
            </a:r>
          </a:p>
          <a:p>
            <a:pPr algn="just">
              <a:lnSpc>
                <a:spcPct val="150000"/>
              </a:lnSpc>
            </a:pPr>
            <a:endParaRPr lang="pt-PT" sz="2800" dirty="0">
              <a:latin typeface="Book Antiqua" pitchFamily="18" charset="0"/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6F5F-9725-4822-83BB-D0615ED8A037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3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1331640" y="2420888"/>
          <a:ext cx="6480720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3240360"/>
              </a:tblGrid>
              <a:tr h="5573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PT" sz="2600" dirty="0" smtClean="0">
                          <a:latin typeface="Book Antiqua" pitchFamily="18" charset="0"/>
                        </a:rPr>
                        <a:t>Vantagens</a:t>
                      </a:r>
                      <a:endParaRPr lang="pt-PT" sz="2600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pt-PT" sz="2600" dirty="0" smtClean="0">
                          <a:latin typeface="Book Antiqua" pitchFamily="18" charset="0"/>
                        </a:rPr>
                        <a:t>Desvantagens</a:t>
                      </a:r>
                      <a:endParaRPr lang="pt-PT" sz="2600" dirty="0">
                        <a:latin typeface="Book Antiqua" pitchFamily="18" charset="0"/>
                      </a:endParaRPr>
                    </a:p>
                  </a:txBody>
                  <a:tcPr/>
                </a:tc>
              </a:tr>
              <a:tr h="26110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pt-PT" sz="2000" dirty="0" smtClean="0">
                          <a:latin typeface="Book Antiqua" pitchFamily="18" charset="0"/>
                        </a:rPr>
                        <a:t> Longa história na educação;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pt-PT" sz="2000" dirty="0" smtClean="0">
                          <a:latin typeface="Book Antiqua" pitchFamily="18" charset="0"/>
                        </a:rPr>
                        <a:t> As</a:t>
                      </a:r>
                      <a:r>
                        <a:rPr lang="pt-PT" sz="2000" baseline="0" dirty="0" smtClean="0">
                          <a:latin typeface="Book Antiqua" pitchFamily="18" charset="0"/>
                        </a:rPr>
                        <a:t> palavras são o que transmitem a informação nas escolas.</a:t>
                      </a:r>
                      <a:endParaRPr lang="pt-PT" sz="2000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pt-PT" sz="2000" dirty="0" smtClean="0">
                          <a:latin typeface="Book Antiqua" pitchFamily="18" charset="0"/>
                        </a:rPr>
                        <a:t> </a:t>
                      </a:r>
                      <a:r>
                        <a:rPr lang="pt-PT" sz="2000" baseline="0" dirty="0" smtClean="0">
                          <a:latin typeface="Book Antiqua" pitchFamily="18" charset="0"/>
                        </a:rPr>
                        <a:t> B</a:t>
                      </a:r>
                      <a:r>
                        <a:rPr lang="pt-PT" sz="2000" dirty="0" smtClean="0">
                          <a:latin typeface="Book Antiqua" pitchFamily="18" charset="0"/>
                        </a:rPr>
                        <a:t>aseados numa concepção inadequada de como os alunos aprendem;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§"/>
                      </a:pPr>
                      <a:r>
                        <a:rPr lang="pt-PT" sz="2000" dirty="0" smtClean="0">
                          <a:latin typeface="Book Antiqua" pitchFamily="18" charset="0"/>
                        </a:rPr>
                        <a:t> Visualização da distribuição da informação. </a:t>
                      </a:r>
                      <a:endParaRPr lang="pt-PT" sz="2000" dirty="0">
                        <a:latin typeface="Book Antiqu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467544" y="548680"/>
            <a:ext cx="256672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Introdução</a:t>
            </a:r>
            <a:endParaRPr lang="pt-PT" sz="38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e Conteúdo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SzPct val="80000"/>
              <a:buFont typeface="Wingdings" pitchFamily="2" charset="2"/>
              <a:buChar char="q"/>
            </a:pPr>
            <a:r>
              <a:rPr lang="pt-PT" sz="2600" dirty="0">
                <a:latin typeface="Book Antiqua" pitchFamily="18" charset="0"/>
              </a:rPr>
              <a:t>P</a:t>
            </a:r>
            <a:r>
              <a:rPr lang="pt-PT" sz="2600" dirty="0" smtClean="0">
                <a:latin typeface="Book Antiqua" pitchFamily="18" charset="0"/>
              </a:rPr>
              <a:t>or outro lado, a aprendizagem multimédia, em que os alunos recebem mensagens com </a:t>
            </a:r>
            <a:r>
              <a:rPr lang="pt-PT" sz="2600" b="1" u="sng" dirty="0" smtClean="0">
                <a:latin typeface="Book Antiqua" pitchFamily="18" charset="0"/>
              </a:rPr>
              <a:t>palavras e imagens</a:t>
            </a:r>
            <a:r>
              <a:rPr lang="pt-PT" sz="2600" dirty="0" smtClean="0">
                <a:latin typeface="Book Antiqua" pitchFamily="18" charset="0"/>
              </a:rPr>
              <a:t>, pode melhorar a aprendizagem, embora nem sempre isso aconteça, porque também é importante saber analisar as condições em que a adição de fotos promove ou não, uma aprendizagem profunda.</a:t>
            </a:r>
          </a:p>
          <a:p>
            <a:pPr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SzPct val="80000"/>
              <a:buFont typeface="Wingdings" pitchFamily="2" charset="2"/>
              <a:buChar char="q"/>
            </a:pPr>
            <a:endParaRPr lang="pt-PT" sz="2600" dirty="0" smtClean="0">
              <a:latin typeface="Book Antiqua" pitchFamily="18" charset="0"/>
            </a:endParaRPr>
          </a:p>
          <a:p>
            <a:pPr algn="just">
              <a:lnSpc>
                <a:spcPct val="150000"/>
              </a:lnSpc>
            </a:pPr>
            <a:endParaRPr lang="pt-PT" sz="2600" dirty="0">
              <a:latin typeface="Book Antiqua" pitchFamily="18" charset="0"/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6F5F-9725-4822-83BB-D0615ED8A037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4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467544" y="548680"/>
            <a:ext cx="256672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Introdução</a:t>
            </a:r>
            <a:endParaRPr lang="pt-PT" sz="38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e Conteúdo 4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2260848"/>
          </a:xfrm>
        </p:spPr>
        <p:txBody>
          <a:bodyPr>
            <a:noAutofit/>
          </a:bodyPr>
          <a:lstStyle/>
          <a:p>
            <a:pPr algn="ctr">
              <a:buClr>
                <a:schemeClr val="accent5">
                  <a:lumMod val="75000"/>
                </a:schemeClr>
              </a:buClr>
              <a:buSzPct val="80000"/>
              <a:buNone/>
            </a:pPr>
            <a:r>
              <a:rPr lang="pt-PT" sz="2600" b="1" dirty="0" smtClean="0">
                <a:latin typeface="Book Antiqua" pitchFamily="18" charset="0"/>
              </a:rPr>
              <a:t>IMAGENS + PALAVRAS</a:t>
            </a:r>
          </a:p>
          <a:p>
            <a:pPr algn="ctr">
              <a:buClr>
                <a:schemeClr val="accent5">
                  <a:lumMod val="75000"/>
                </a:schemeClr>
              </a:buClr>
              <a:buSzPct val="80000"/>
              <a:buNone/>
            </a:pPr>
            <a:r>
              <a:rPr lang="pt-PT" sz="2600" b="1" dirty="0" smtClean="0">
                <a:latin typeface="Book Antiqua" pitchFamily="18" charset="0"/>
              </a:rPr>
              <a:t>=</a:t>
            </a:r>
          </a:p>
          <a:p>
            <a:pPr algn="just">
              <a:buClr>
                <a:schemeClr val="accent5">
                  <a:lumMod val="75000"/>
                </a:schemeClr>
              </a:buClr>
              <a:buSzPct val="80000"/>
              <a:buNone/>
            </a:pPr>
            <a:endParaRPr lang="pt-PT" sz="2600" dirty="0" smtClean="0">
              <a:latin typeface="Book Antiqua" pitchFamily="18" charset="0"/>
            </a:endParaRPr>
          </a:p>
          <a:p>
            <a:pPr algn="just">
              <a:buClr>
                <a:schemeClr val="accent5">
                  <a:lumMod val="75000"/>
                </a:schemeClr>
              </a:buClr>
              <a:buSzPct val="80000"/>
              <a:buNone/>
            </a:pPr>
            <a:endParaRPr lang="pt-PT" sz="2600" dirty="0" smtClean="0">
              <a:latin typeface="Book Antiqua" pitchFamily="18" charset="0"/>
            </a:endParaRPr>
          </a:p>
          <a:p>
            <a:pPr algn="just">
              <a:lnSpc>
                <a:spcPct val="150000"/>
              </a:lnSpc>
              <a:buClr>
                <a:schemeClr val="accent5">
                  <a:lumMod val="75000"/>
                </a:schemeClr>
              </a:buClr>
              <a:buSzPct val="80000"/>
              <a:buFont typeface="Wingdings" pitchFamily="2" charset="2"/>
              <a:buChar char="q"/>
            </a:pPr>
            <a:endParaRPr lang="pt-PT" sz="2800" dirty="0" smtClean="0">
              <a:latin typeface="Book Antiqua" pitchFamily="18" charset="0"/>
            </a:endParaRPr>
          </a:p>
          <a:p>
            <a:pPr algn="just">
              <a:lnSpc>
                <a:spcPct val="150000"/>
              </a:lnSpc>
            </a:pPr>
            <a:endParaRPr lang="pt-PT" sz="2800" dirty="0">
              <a:latin typeface="Book Antiqua" pitchFamily="18" charset="0"/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6F5F-9725-4822-83BB-D0615ED8A037}" type="slidenum">
              <a:rPr lang="pt-PT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pPr/>
              <a:t>5</a:t>
            </a:fld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71600" y="2924944"/>
            <a:ext cx="7056784" cy="492443"/>
          </a:xfrm>
          <a:prstGeom prst="rect">
            <a:avLst/>
          </a:prstGeom>
          <a:solidFill>
            <a:srgbClr val="CC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600" b="1" dirty="0" smtClean="0">
                <a:latin typeface="Book Antiqua" pitchFamily="18" charset="0"/>
              </a:rPr>
              <a:t>Aprendizagem mais profunda dos estudantes</a:t>
            </a:r>
            <a:endParaRPr lang="pt-PT" sz="2600" b="1" dirty="0"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365104"/>
            <a:ext cx="6886575" cy="1838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Marcador de Posição do Rodapé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</a:rPr>
              <a:t>Comunicação Educacional</a:t>
            </a:r>
            <a:endParaRPr lang="pt-PT" dirty="0">
              <a:solidFill>
                <a:schemeClr val="accent6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467544" y="548680"/>
            <a:ext cx="437812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Qual é a promessa?</a:t>
            </a:r>
            <a:endParaRPr lang="pt-PT" sz="38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5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1188" y="0"/>
            <a:ext cx="8208962" cy="12350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Para se cumprir a </a:t>
            </a:r>
            <a:r>
              <a:rPr lang="pt-PT" sz="2400" b="1">
                <a:solidFill>
                  <a:srgbClr val="FF9900"/>
                </a:solidFill>
                <a:latin typeface="Book Antiqua" pitchFamily="18" charset="0"/>
              </a:rPr>
              <a:t>promessa da aprendizagem multimédia</a:t>
            </a: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é necessário colocar algumas questões básicas, de modo a se construir um enquadramento teórico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fld id="{32B07EED-7AA2-464D-AEA4-33BBD7B2AFE0}" type="slidenum"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t>6</a:t>
            </a:fld>
            <a:endParaRPr lang="pt-PT">
              <a:solidFill>
                <a:srgbClr val="E46C0A"/>
              </a:solidFill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Comunicação Educacional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31800" y="1600200"/>
            <a:ext cx="8712200" cy="5032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SzPct val="45000"/>
              <a:buFont typeface="Wingdings" pitchFamily="2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pt-PT" sz="2200">
                <a:solidFill>
                  <a:srgbClr val="000000"/>
                </a:solidFill>
                <a:latin typeface="Book Antiqua" pitchFamily="18" charset="0"/>
              </a:rPr>
              <a:t> Qual a importância da tecnologia na promoção da aprendizagem?</a:t>
            </a: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 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431800" y="2362200"/>
            <a:ext cx="8099425" cy="72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2000"/>
              </a:lnSpc>
              <a:spcBef>
                <a:spcPts val="900"/>
              </a:spcBef>
              <a:buSzPct val="45000"/>
              <a:buFont typeface="Wingdings" pitchFamily="2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pt-PT" sz="2000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200">
                <a:solidFill>
                  <a:srgbClr val="000000"/>
                </a:solidFill>
                <a:latin typeface="Book Antiqua" pitchFamily="18" charset="0"/>
              </a:rPr>
              <a:t>Qual o papel dos métodos de design para as apresentações multimédia?</a:t>
            </a: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431800" y="3352800"/>
            <a:ext cx="83058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SzPct val="45000"/>
              <a:buFont typeface="Wingdings" pitchFamily="2" charset="2"/>
              <a:buChar char=""/>
            </a:pPr>
            <a:r>
              <a:rPr lang="pt-PT" sz="2200">
                <a:solidFill>
                  <a:srgbClr val="000000"/>
                </a:solidFill>
                <a:latin typeface="Book Antiqua" pitchFamily="18" charset="0"/>
              </a:rPr>
              <a:t> Os alunos aprendem com mais profundidade a partir de mensagens multimédia do que a partir de mensagens somente verbais?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57200" y="4800600"/>
            <a:ext cx="8153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 New Roman" pitchFamily="18" charset="0"/>
              <a:buChar char="•"/>
            </a:pPr>
            <a:r>
              <a:rPr lang="pt-PT" sz="2200">
                <a:solidFill>
                  <a:srgbClr val="000000"/>
                </a:solidFill>
                <a:latin typeface="Book Antiqua" pitchFamily="18" charset="0"/>
              </a:rPr>
              <a:t> Em que condições é que a junção de imagens às palavras pode ajudar?</a:t>
            </a:r>
            <a:endParaRPr lang="en-GB" sz="2200">
              <a:solidFill>
                <a:srgbClr val="00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autoUpdateAnimBg="0"/>
      <p:bldP spid="6155" grpId="0" autoUpdateAnimBg="0"/>
      <p:bldP spid="6156" grpId="0" autoUpdateAnimBg="0"/>
      <p:bldP spid="615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85800" y="381000"/>
            <a:ext cx="8229600" cy="5651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spcAft>
                <a:spcPts val="10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pt-PT" sz="2800">
                <a:solidFill>
                  <a:srgbClr val="000000"/>
                </a:solidFill>
                <a:latin typeface="Book Antiqua" pitchFamily="18" charset="0"/>
              </a:rPr>
              <a:t>O que é um</a:t>
            </a:r>
            <a:r>
              <a:rPr lang="pt-PT" sz="2800" b="1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800" b="1">
                <a:solidFill>
                  <a:srgbClr val="FF9900"/>
                </a:solidFill>
                <a:latin typeface="Book Antiqua" pitchFamily="18" charset="0"/>
              </a:rPr>
              <a:t>recurso educacional multimédia?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fld id="{A8F0AD31-FFB4-4827-889A-2E24C6958192}" type="slidenum"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t>7</a:t>
            </a:fld>
            <a:endParaRPr lang="pt-PT">
              <a:solidFill>
                <a:srgbClr val="E46C0A"/>
              </a:solidFill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Comunicação Educacional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685800" y="1447800"/>
            <a:ext cx="8229600" cy="17256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Apresentação que consiste em palavras e imagens. As palavras podem incluir texto escrito ou oral e as imagens podem incluir gráficos estáticos ou gráficos dinâmicos.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685800" y="3260725"/>
            <a:ext cx="78486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É concebido para promover a aprendizagem significativa.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685800" y="4343400"/>
            <a:ext cx="7315200" cy="17256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A aprendizagem significativa pode ser avaliada através de testes de transferência: conseguir utilizar a informação adquirida para resolver problemas novos.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autoUpdateAnimBg="0"/>
      <p:bldP spid="7178" grpId="0" autoUpdateAnimBg="0"/>
      <p:bldP spid="717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09600" y="457200"/>
            <a:ext cx="8305800" cy="533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Como é que se </a:t>
            </a:r>
            <a:r>
              <a:rPr lang="pt-PT" sz="2600" b="1">
                <a:solidFill>
                  <a:srgbClr val="FF9900"/>
                </a:solidFill>
                <a:latin typeface="Book Antiqua" pitchFamily="18" charset="0"/>
              </a:rPr>
              <a:t>processa</a:t>
            </a:r>
            <a:r>
              <a:rPr lang="pt-PT" sz="2600">
                <a:solidFill>
                  <a:srgbClr val="000000"/>
                </a:solidFill>
                <a:latin typeface="Book Antiqua" pitchFamily="18" charset="0"/>
              </a:rPr>
              <a:t> a aprendizagem multimédia?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fld id="{6CF3312E-D7E2-4B29-98C1-CDA266576F07}" type="slidenum"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t>8</a:t>
            </a:fld>
            <a:endParaRPr lang="pt-PT">
              <a:solidFill>
                <a:srgbClr val="E46C0A"/>
              </a:solidFill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Comunicação Educacional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609600" y="1371600"/>
            <a:ext cx="8305800" cy="868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400">
                <a:solidFill>
                  <a:srgbClr val="000000"/>
                </a:solidFill>
                <a:latin typeface="Book Antiqua" pitchFamily="18" charset="0"/>
              </a:rPr>
              <a:t>A teoria cognitiva de aprendizagem multimédia baseia-se em três pressupostos: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685800" y="2438400"/>
            <a:ext cx="7620000" cy="11731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400" b="1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200" b="1">
                <a:solidFill>
                  <a:srgbClr val="FF9900"/>
                </a:solidFill>
                <a:latin typeface="Book Antiqua" pitchFamily="18" charset="0"/>
              </a:rPr>
              <a:t>pressuposto dos canais duplos</a:t>
            </a:r>
            <a:r>
              <a:rPr lang="pt-PT" sz="2200">
                <a:solidFill>
                  <a:srgbClr val="4F6228"/>
                </a:solidFill>
                <a:latin typeface="Book Antiqua" pitchFamily="18" charset="0"/>
              </a:rPr>
              <a:t>:</a:t>
            </a:r>
            <a:r>
              <a:rPr lang="pt-PT" sz="2200">
                <a:solidFill>
                  <a:srgbClr val="000000"/>
                </a:solidFill>
                <a:latin typeface="Book Antiqua" pitchFamily="18" charset="0"/>
              </a:rPr>
              <a:t> o sistema humano de processamento da informação inclui canais duplos para o processamento visual/pictórico e auditivo/verbal;</a:t>
            </a: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685800" y="3810000"/>
            <a:ext cx="8077200" cy="838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pt-PT" sz="2400" b="1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200" b="1">
                <a:solidFill>
                  <a:srgbClr val="FF9900"/>
                </a:solidFill>
                <a:latin typeface="Book Antiqua" pitchFamily="18" charset="0"/>
              </a:rPr>
              <a:t>pressuposto da capacidade limitada</a:t>
            </a:r>
            <a:r>
              <a:rPr lang="pt-PT" sz="2200">
                <a:solidFill>
                  <a:srgbClr val="000000"/>
                </a:solidFill>
                <a:latin typeface="Book Antiqua" pitchFamily="18" charset="0"/>
              </a:rPr>
              <a:t>: cada um dos canais tem uma capacidade de processamento limitada;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685800" y="4876800"/>
            <a:ext cx="7924800" cy="11731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900"/>
              </a:spcBef>
              <a:buFont typeface="Times New Roman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2400" b="1">
                <a:solidFill>
                  <a:srgbClr val="000000"/>
                </a:solidFill>
                <a:latin typeface="Book Antiqua" pitchFamily="18" charset="0"/>
              </a:rPr>
              <a:t> </a:t>
            </a:r>
            <a:r>
              <a:rPr lang="pt-PT" sz="2200" b="1">
                <a:solidFill>
                  <a:srgbClr val="FF9900"/>
                </a:solidFill>
                <a:latin typeface="Book Antiqua" pitchFamily="18" charset="0"/>
              </a:rPr>
              <a:t>pressuposto do processamento activo</a:t>
            </a:r>
            <a:r>
              <a:rPr lang="pt-PT" sz="2200">
                <a:solidFill>
                  <a:srgbClr val="000000"/>
                </a:solidFill>
                <a:latin typeface="Book Antiqua" pitchFamily="18" charset="0"/>
              </a:rPr>
              <a:t>: a aprendizagem activa implica a execução de um conjunto coordenado de processos cognitivos.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autoUpdateAnimBg="0"/>
      <p:bldP spid="8202" grpId="0" autoUpdateAnimBg="0"/>
      <p:bldP spid="8203" grpId="0" autoUpdateAnimBg="0"/>
      <p:bldP spid="820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0"/>
            <a:ext cx="8458200" cy="2346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4213" y="68263"/>
            <a:ext cx="7848600" cy="11747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spcBef>
                <a:spcPts val="9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PT" sz="3200" b="1">
                <a:solidFill>
                  <a:srgbClr val="000000"/>
                </a:solidFill>
                <a:latin typeface="Book Antiqua" pitchFamily="18" charset="0"/>
              </a:rPr>
              <a:t>Esquema para uma </a:t>
            </a:r>
            <a:r>
              <a:rPr lang="pt-PT" sz="3200" b="1">
                <a:solidFill>
                  <a:srgbClr val="FF9900"/>
                </a:solidFill>
                <a:latin typeface="Book Antiqua" pitchFamily="18" charset="0"/>
              </a:rPr>
              <a:t>teoria cognitiva</a:t>
            </a:r>
            <a:r>
              <a:rPr lang="pt-PT" sz="3200" b="1">
                <a:solidFill>
                  <a:srgbClr val="000000"/>
                </a:solidFill>
                <a:latin typeface="Book Antiqua" pitchFamily="18" charset="0"/>
              </a:rPr>
              <a:t> da aprendizagem multimédia</a:t>
            </a:r>
            <a:r>
              <a:rPr lang="pt-PT" sz="3600">
                <a:solidFill>
                  <a:srgbClr val="000000"/>
                </a:solidFill>
                <a:latin typeface="Book Antiqua" pitchFamily="18" charset="0"/>
              </a:rPr>
              <a:t>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fld id="{5260A480-3691-43DC-BD00-9FA868F5B89A}" type="slidenum"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t>9</a:t>
            </a:fld>
            <a:endParaRPr lang="pt-PT">
              <a:solidFill>
                <a:srgbClr val="E46C0A"/>
              </a:solidFill>
              <a:latin typeface="Book Antiqu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PT">
                <a:solidFill>
                  <a:srgbClr val="E46C0A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Comunicação Educacional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1156</TotalTime>
  <Words>1377</Words>
  <Application>Microsoft Office PowerPoint</Application>
  <PresentationFormat>Apresentação no Ecrã (4:3)</PresentationFormat>
  <Paragraphs>244</Paragraphs>
  <Slides>28</Slides>
  <Notes>11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28</vt:i4>
      </vt:variant>
    </vt:vector>
  </HeadingPairs>
  <TitlesOfParts>
    <vt:vector size="29" baseType="lpstr">
      <vt:lpstr>Tema do Office</vt:lpstr>
      <vt:lpstr>Learning and Instruction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Princípios </vt:lpstr>
      <vt:lpstr>Princípio Multimédia</vt:lpstr>
      <vt:lpstr>Princípio Multimédia</vt:lpstr>
      <vt:lpstr>Princípio de Coerência</vt:lpstr>
      <vt:lpstr>Princípio de Coerência</vt:lpstr>
      <vt:lpstr>Princípio de Coerência</vt:lpstr>
      <vt:lpstr>Princípio de proximidade espacial</vt:lpstr>
      <vt:lpstr>Princípio de proximidade espacial</vt:lpstr>
      <vt:lpstr>Princípio de proximidade espacial</vt:lpstr>
      <vt:lpstr>Diapositivo 22</vt:lpstr>
      <vt:lpstr>Diapositivo 23</vt:lpstr>
      <vt:lpstr>Diapositivo 24</vt:lpstr>
      <vt:lpstr>Conclusão:</vt:lpstr>
      <vt:lpstr>Conclusão:</vt:lpstr>
      <vt:lpstr>Conclusão:</vt:lpstr>
      <vt:lpstr>Conclusão: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kjlkjlk</dc:creator>
  <cp:lastModifiedBy>kjlkjlk</cp:lastModifiedBy>
  <cp:revision>129</cp:revision>
  <dcterms:created xsi:type="dcterms:W3CDTF">2011-05-26T23:47:51Z</dcterms:created>
  <dcterms:modified xsi:type="dcterms:W3CDTF">2011-05-31T21:52:10Z</dcterms:modified>
</cp:coreProperties>
</file>